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19" name="Footer Placeholder 18"/>
          <p:cNvSpPr>
            <a:spLocks noGrp="1"/>
          </p:cNvSpPr>
          <p:nvPr>
            <p:ph type="ftr" sz="quarter" idx="11"/>
          </p:nvPr>
        </p:nvSpPr>
        <p:spPr/>
        <p:txBody>
          <a:bodyPr/>
          <a:lstStyle/>
          <a:p>
            <a:endParaRPr lang="ru-RU" dirty="0"/>
          </a:p>
        </p:txBody>
      </p:sp>
      <p:sp>
        <p:nvSpPr>
          <p:cNvPr id="27" name="Slide Number Placeholder 26"/>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DB655055-9FB7-49C9-90D4-7515A7C4559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77C01F6-EE4B-4CFB-A3D5-253110A3C315}" type="datetimeFigureOut">
              <a:rPr lang="ru-RU" smtClean="0"/>
              <a:pPr/>
              <a:t>13.11.2014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a:xfrm>
            <a:off x="8077200" y="6356350"/>
            <a:ext cx="609600" cy="365125"/>
          </a:xfrm>
        </p:spPr>
        <p:txBody>
          <a:bodyPr/>
          <a:lstStyle/>
          <a:p>
            <a:fld id="{DB655055-9FB7-49C9-90D4-7515A7C45599}" type="slidenum">
              <a:rPr lang="ru-RU" smtClean="0"/>
              <a:pPr/>
              <a:t>‹#›</a:t>
            </a:fld>
            <a:endParaRPr lang="ru-RU"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7C01F6-EE4B-4CFB-A3D5-253110A3C315}" type="datetimeFigureOut">
              <a:rPr lang="ru-RU" smtClean="0"/>
              <a:pPr/>
              <a:t>13.11.2014</a:t>
            </a:fld>
            <a:endParaRPr lang="ru-RU"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B655055-9FB7-49C9-90D4-7515A7C45599}" type="slidenum">
              <a:rPr lang="ru-RU" smtClean="0"/>
              <a:pPr/>
              <a:t>‹#›</a:t>
            </a:fld>
            <a:endParaRPr lang="ru-RU"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Грозовая энергетика</a:t>
            </a:r>
            <a:endParaRPr lang="ru-RU" dirty="0"/>
          </a:p>
        </p:txBody>
      </p:sp>
      <p:sp>
        <p:nvSpPr>
          <p:cNvPr id="3" name="Подзаголовок 2"/>
          <p:cNvSpPr>
            <a:spLocks noGrp="1"/>
          </p:cNvSpPr>
          <p:nvPr>
            <p:ph type="subTitle" idx="1"/>
          </p:nvPr>
        </p:nvSpPr>
        <p:spPr>
          <a:xfrm>
            <a:off x="5652120" y="4437112"/>
            <a:ext cx="3312368" cy="2088232"/>
          </a:xfrm>
        </p:spPr>
        <p:txBody>
          <a:bodyPr>
            <a:normAutofit/>
          </a:bodyPr>
          <a:lstStyle/>
          <a:p>
            <a:pPr algn="l"/>
            <a:r>
              <a:rPr lang="ru-RU" dirty="0" smtClean="0">
                <a:latin typeface="Times New Roman" pitchFamily="18" charset="0"/>
                <a:cs typeface="Times New Roman" pitchFamily="18" charset="0"/>
              </a:rPr>
              <a:t>Выполнил: студент  </a:t>
            </a:r>
          </a:p>
          <a:p>
            <a:pPr algn="l"/>
            <a:r>
              <a:rPr lang="ru-RU" dirty="0" smtClean="0">
                <a:latin typeface="Times New Roman" pitchFamily="18" charset="0"/>
                <a:cs typeface="Times New Roman" pitchFamily="18" charset="0"/>
              </a:rPr>
              <a:t>группа ТЯ-31м, ТЭФ</a:t>
            </a:r>
          </a:p>
          <a:p>
            <a:pPr algn="l"/>
            <a:r>
              <a:rPr lang="ru-RU" dirty="0" err="1" smtClean="0">
                <a:latin typeface="Times New Roman" pitchFamily="18" charset="0"/>
                <a:cs typeface="Times New Roman" pitchFamily="18" charset="0"/>
              </a:rPr>
              <a:t>Валеев</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Т.В. </a:t>
            </a:r>
            <a:endParaRPr lang="ru-RU" dirty="0">
              <a:latin typeface="Times New Roman" pitchFamily="18" charset="0"/>
              <a:cs typeface="Times New Roman" pitchFamily="18" charset="0"/>
            </a:endParaRPr>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6385" name="Picture 5" descr="ec-TEMPUS_en"/>
          <p:cNvPicPr>
            <a:picLocks noChangeAspect="1" noChangeArrowheads="1"/>
          </p:cNvPicPr>
          <p:nvPr/>
        </p:nvPicPr>
        <p:blipFill>
          <a:blip r:embed="rId2" cstate="print"/>
          <a:srcRect/>
          <a:stretch>
            <a:fillRect/>
          </a:stretch>
        </p:blipFill>
        <p:spPr bwMode="auto">
          <a:xfrm>
            <a:off x="0" y="0"/>
            <a:ext cx="1258888" cy="1304925"/>
          </a:xfrm>
          <a:prstGeom prst="rect">
            <a:avLst/>
          </a:prstGeom>
          <a:noFill/>
        </p:spPr>
      </p:pic>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6387" name="Picture 3"/>
          <p:cNvPicPr>
            <a:picLocks noChangeAspect="1" noChangeArrowheads="1"/>
          </p:cNvPicPr>
          <p:nvPr/>
        </p:nvPicPr>
        <p:blipFill>
          <a:blip r:embed="rId3" cstate="print"/>
          <a:srcRect/>
          <a:stretch>
            <a:fillRect/>
          </a:stretch>
        </p:blipFill>
        <p:spPr bwMode="auto">
          <a:xfrm>
            <a:off x="1043608" y="0"/>
            <a:ext cx="1403350" cy="1412875"/>
          </a:xfrm>
          <a:prstGeom prst="rect">
            <a:avLst/>
          </a:prstGeom>
          <a:noFill/>
        </p:spPr>
      </p:pic>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6389" name="Picture 4" descr="gerb"/>
          <p:cNvPicPr>
            <a:picLocks noChangeAspect="1" noChangeArrowheads="1"/>
          </p:cNvPicPr>
          <p:nvPr/>
        </p:nvPicPr>
        <p:blipFill>
          <a:blip r:embed="rId4" cstate="print"/>
          <a:srcRect/>
          <a:stretch>
            <a:fillRect/>
          </a:stretch>
        </p:blipFill>
        <p:spPr bwMode="auto">
          <a:xfrm>
            <a:off x="7775575" y="0"/>
            <a:ext cx="1368425" cy="1404938"/>
          </a:xfrm>
          <a:prstGeom prst="rect">
            <a:avLst/>
          </a:prstGeom>
          <a:noFill/>
        </p:spPr>
      </p:pic>
      <p:sp>
        <p:nvSpPr>
          <p:cNvPr id="10" name="TextBox 9"/>
          <p:cNvSpPr txBox="1"/>
          <p:nvPr/>
        </p:nvSpPr>
        <p:spPr>
          <a:xfrm>
            <a:off x="2195736" y="476672"/>
            <a:ext cx="5566909" cy="1323439"/>
          </a:xfrm>
          <a:prstGeom prst="rect">
            <a:avLst/>
          </a:prstGeom>
          <a:noFill/>
        </p:spPr>
        <p:txBody>
          <a:bodyPr wrap="square" rtlCol="0">
            <a:spAutoFit/>
          </a:bodyPr>
          <a:lstStyle/>
          <a:p>
            <a:pPr algn="ctr"/>
            <a:r>
              <a:rPr lang="ru-RU" sz="2000" dirty="0" smtClean="0"/>
              <a:t>Национальный технический университет Украины</a:t>
            </a:r>
          </a:p>
          <a:p>
            <a:pPr algn="ctr"/>
            <a:r>
              <a:rPr lang="ru-RU" sz="2000" dirty="0" smtClean="0"/>
              <a:t>«Киевский политехнический институт»</a:t>
            </a:r>
          </a:p>
          <a:p>
            <a:pPr algn="ctr"/>
            <a:r>
              <a:rPr lang="ru-RU" sz="2000" dirty="0" smtClean="0"/>
              <a:t>Кафедра АЭС и ИТФ</a:t>
            </a:r>
            <a:endParaRPr lang="ru-RU" sz="2000" dirty="0"/>
          </a:p>
        </p:txBody>
      </p:sp>
    </p:spTree>
    <p:extLst>
      <p:ext uri="{BB962C8B-B14F-4D97-AF65-F5344CB8AC3E}">
        <p14:creationId xmlns="" xmlns:p14="http://schemas.microsoft.com/office/powerpoint/2010/main" val="321842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r>
              <a:rPr lang="ru-RU" dirty="0" smtClean="0"/>
              <a:t>Проблемы в грозовой энергетике</a:t>
            </a:r>
            <a:endParaRPr lang="ru-RU" dirty="0"/>
          </a:p>
        </p:txBody>
      </p:sp>
      <p:sp>
        <p:nvSpPr>
          <p:cNvPr id="3" name="Объект 2"/>
          <p:cNvSpPr>
            <a:spLocks noGrp="1"/>
          </p:cNvSpPr>
          <p:nvPr>
            <p:ph idx="1"/>
          </p:nvPr>
        </p:nvSpPr>
        <p:spPr>
          <a:xfrm>
            <a:off x="179512" y="1412776"/>
            <a:ext cx="8784976" cy="5256584"/>
          </a:xfrm>
        </p:spPr>
        <p:txBody>
          <a:bodyPr/>
          <a:lstStyle/>
          <a:p>
            <a:endParaRPr lang="ru-RU" dirty="0" smtClean="0"/>
          </a:p>
          <a:p>
            <a:pPr algn="just"/>
            <a:r>
              <a:rPr lang="ru-RU" dirty="0" smtClean="0"/>
              <a:t>Молнии слишком </a:t>
            </a:r>
            <a:r>
              <a:rPr lang="ru-RU" dirty="0"/>
              <a:t>ненадёжный поставщик электричества. Предугадать заранее, где случится гроза, едва ли возможно. А ждать её на одном месте — </a:t>
            </a:r>
            <a:r>
              <a:rPr lang="ru-RU" dirty="0" smtClean="0"/>
              <a:t>долго</a:t>
            </a:r>
            <a:endParaRPr lang="ru-RU"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877473"/>
            <a:ext cx="3528392" cy="29805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7508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052736"/>
            <a:ext cx="8928992" cy="5688632"/>
          </a:xfrm>
        </p:spPr>
        <p:txBody>
          <a:bodyPr/>
          <a:lstStyle/>
          <a:p>
            <a:r>
              <a:rPr lang="ru-RU" dirty="0" smtClean="0"/>
              <a:t>Молния </a:t>
            </a:r>
            <a:r>
              <a:rPr lang="ru-RU" dirty="0"/>
              <a:t>— это напряжения порядка сотен миллионов вольт и пиковый ток до 200 </a:t>
            </a:r>
            <a:r>
              <a:rPr lang="ru-RU" dirty="0" err="1"/>
              <a:t>килоампер</a:t>
            </a:r>
            <a:r>
              <a:rPr lang="ru-RU" dirty="0"/>
              <a:t> (в некоторых измеренных молниях; обычно — 5-20 </a:t>
            </a:r>
            <a:r>
              <a:rPr lang="ru-RU" dirty="0" err="1"/>
              <a:t>килоампер</a:t>
            </a:r>
            <a:r>
              <a:rPr lang="ru-RU" dirty="0" smtClean="0"/>
              <a:t>).</a:t>
            </a:r>
          </a:p>
          <a:p>
            <a:pPr marL="0" indent="0" algn="just">
              <a:buNone/>
            </a:pPr>
            <a:r>
              <a:rPr lang="ru-RU" dirty="0" smtClean="0"/>
              <a:t>Чтобы </a:t>
            </a:r>
            <a:r>
              <a:rPr lang="ru-RU" dirty="0"/>
              <a:t>«питаться» молниями, их энергию явно нужно где-то накапливать за те тысячные доли секунды, что длится главная фаза </a:t>
            </a:r>
            <a:r>
              <a:rPr lang="ru-RU" dirty="0" smtClean="0"/>
              <a:t>разряда, </a:t>
            </a:r>
            <a:r>
              <a:rPr lang="ru-RU" dirty="0"/>
              <a:t>а потом медленно отдавать в сеть, попутно преобразуя в стандартные 220 вольт и 50 или 60 герц переменного тока.</a:t>
            </a:r>
          </a:p>
        </p:txBody>
      </p:sp>
    </p:spTree>
    <p:extLst>
      <p:ext uri="{BB962C8B-B14F-4D97-AF65-F5344CB8AC3E}">
        <p14:creationId xmlns="" xmlns:p14="http://schemas.microsoft.com/office/powerpoint/2010/main" val="273654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24744"/>
            <a:ext cx="8784976" cy="5616624"/>
          </a:xfrm>
        </p:spPr>
        <p:txBody>
          <a:bodyPr>
            <a:normAutofit/>
          </a:bodyPr>
          <a:lstStyle/>
          <a:p>
            <a:pPr algn="just"/>
            <a:r>
              <a:rPr lang="ru-RU" dirty="0" smtClean="0"/>
              <a:t>Во время </a:t>
            </a:r>
            <a:r>
              <a:rPr lang="ru-RU" dirty="0"/>
              <a:t>разряда молнии происходит довольно сложный </a:t>
            </a:r>
            <a:r>
              <a:rPr lang="ru-RU" dirty="0" smtClean="0"/>
              <a:t>процесс</a:t>
            </a:r>
          </a:p>
          <a:p>
            <a:pPr marL="0" indent="0" algn="just">
              <a:buNone/>
            </a:pPr>
            <a:r>
              <a:rPr lang="ru-RU" dirty="0" smtClean="0"/>
              <a:t>Сначала </a:t>
            </a:r>
            <a:r>
              <a:rPr lang="ru-RU" dirty="0"/>
              <a:t>из облака к земле </a:t>
            </a:r>
            <a:r>
              <a:rPr lang="ru-RU" dirty="0" smtClean="0"/>
              <a:t>устремляется </a:t>
            </a:r>
            <a:r>
              <a:rPr lang="ru-RU" dirty="0"/>
              <a:t>разряд-лидер, сформированный электронными лавинами, которые сливаются в разряды, называемые также стримерами. Лидер создаёт горячий ионизированный канал, по которому в противоположном направлении пробегает главный разряд молнии, вырванный с поверхности Земли сильным электрическим </a:t>
            </a:r>
            <a:r>
              <a:rPr lang="ru-RU" dirty="0" smtClean="0"/>
              <a:t>полем. Далее </a:t>
            </a:r>
            <a:r>
              <a:rPr lang="ru-RU" dirty="0"/>
              <a:t>все эти стадии могут повториться и 2, и 3, и 10 раз — за те самые доли секунды, что длится молния. Представьте, насколько сложная задача — поймать этот разряд и направить ток в нужное </a:t>
            </a:r>
            <a:r>
              <a:rPr lang="ru-RU" dirty="0" smtClean="0"/>
              <a:t>место.</a:t>
            </a:r>
            <a:endParaRPr lang="ru-RU" dirty="0"/>
          </a:p>
        </p:txBody>
      </p:sp>
    </p:spTree>
    <p:extLst>
      <p:ext uri="{BB962C8B-B14F-4D97-AF65-F5344CB8AC3E}">
        <p14:creationId xmlns="" xmlns:p14="http://schemas.microsoft.com/office/powerpoint/2010/main" val="61737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24744"/>
            <a:ext cx="8784976" cy="3672408"/>
          </a:xfrm>
        </p:spPr>
        <p:txBody>
          <a:bodyPr/>
          <a:lstStyle/>
          <a:p>
            <a:pPr algn="just"/>
            <a:r>
              <a:rPr lang="ru-RU" dirty="0" smtClean="0"/>
              <a:t>Молнии</a:t>
            </a:r>
            <a:r>
              <a:rPr lang="ru-RU" dirty="0"/>
              <a:t>, которые пробегают между облаками и </a:t>
            </a:r>
            <a:r>
              <a:rPr lang="ru-RU" dirty="0" smtClean="0"/>
              <a:t>землей</a:t>
            </a:r>
            <a:r>
              <a:rPr lang="ru-RU" dirty="0"/>
              <a:t>, делятся на два «зеркальных» типа: одни вызываются отрицательными разрядами, накапливающимися в нижней части грозового облака, а другие — положительными, которые собираются в его верхней </a:t>
            </a:r>
            <a:r>
              <a:rPr lang="ru-RU" dirty="0" smtClean="0"/>
              <a:t>части.</a:t>
            </a:r>
            <a:endParaRPr lang="ru-RU" dirty="0"/>
          </a:p>
        </p:txBody>
      </p:sp>
    </p:spTree>
    <p:extLst>
      <p:ext uri="{BB962C8B-B14F-4D97-AF65-F5344CB8AC3E}">
        <p14:creationId xmlns="" xmlns:p14="http://schemas.microsoft.com/office/powerpoint/2010/main" val="2358956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714080"/>
            <a:ext cx="8229600" cy="780696"/>
          </a:xfrm>
        </p:spPr>
        <p:txBody>
          <a:bodyPr>
            <a:normAutofit fontScale="90000"/>
          </a:bodyPr>
          <a:lstStyle/>
          <a:p>
            <a:r>
              <a:rPr lang="ru-RU" dirty="0"/>
              <a:t>Небоскреб Гидра</a:t>
            </a:r>
          </a:p>
        </p:txBody>
      </p:sp>
      <p:sp>
        <p:nvSpPr>
          <p:cNvPr id="3" name="Объект 2"/>
          <p:cNvSpPr>
            <a:spLocks noGrp="1"/>
          </p:cNvSpPr>
          <p:nvPr>
            <p:ph idx="1"/>
          </p:nvPr>
        </p:nvSpPr>
        <p:spPr>
          <a:xfrm>
            <a:off x="107504" y="1526744"/>
            <a:ext cx="4830473" cy="5214624"/>
          </a:xfrm>
        </p:spPr>
        <p:txBody>
          <a:bodyPr/>
          <a:lstStyle/>
          <a:p>
            <a:pPr marL="0" indent="0">
              <a:buNone/>
            </a:pPr>
            <a:r>
              <a:rPr lang="ru-RU" dirty="0" smtClean="0"/>
              <a:t>	Идея </a:t>
            </a:r>
            <a:r>
              <a:rPr lang="ru-RU" dirty="0"/>
              <a:t>небоскреба Гидра состоит в том, чтобы собрать энергию от штормов, молнии и сохранить её в нескольких огромных батареях расположенных в здании. </a:t>
            </a:r>
            <a:endParaRPr lang="ru-RU" dirty="0" smtClean="0"/>
          </a:p>
          <a:p>
            <a:pPr marL="0" indent="0">
              <a:buNone/>
            </a:pPr>
            <a:r>
              <a:rPr lang="ru-RU" dirty="0" smtClean="0"/>
              <a:t>Проект </a:t>
            </a:r>
            <a:r>
              <a:rPr lang="ru-RU" dirty="0"/>
              <a:t>также включает в себя научно-исследовательский центр, жилые помещения и региональные области для ученых и их </a:t>
            </a:r>
            <a:r>
              <a:rPr lang="ru-RU" dirty="0" smtClean="0"/>
              <a:t>семей.</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7977" y="1526744"/>
            <a:ext cx="4191826" cy="5328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363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24744"/>
            <a:ext cx="2843564" cy="5733256"/>
          </a:xfrm>
        </p:spPr>
        <p:txBody>
          <a:bodyPr/>
          <a:lstStyle/>
          <a:p>
            <a:pPr marL="0" indent="0">
              <a:buNone/>
            </a:pPr>
            <a:r>
              <a:rPr lang="ru-RU" dirty="0" err="1"/>
              <a:t>Экзоскелет</a:t>
            </a:r>
            <a:r>
              <a:rPr lang="ru-RU" dirty="0"/>
              <a:t> здания состоит из синтетического хромированного графита  – он имеет высокую тепловую и электрическую проводимость и в двести раз прочнее стали</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564" y="1124744"/>
            <a:ext cx="6300435" cy="5517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3189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ромовая электростанция будущего "/>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0623" y="-144464"/>
            <a:ext cx="7146473" cy="7002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5" descr="ec-TEMPUS_en"/>
          <p:cNvPicPr>
            <a:picLocks noChangeAspect="1" noChangeArrowheads="1"/>
          </p:cNvPicPr>
          <p:nvPr/>
        </p:nvPicPr>
        <p:blipFill>
          <a:blip r:embed="rId3" cstate="print"/>
          <a:srcRect/>
          <a:stretch>
            <a:fillRect/>
          </a:stretch>
        </p:blipFill>
        <p:spPr bwMode="auto">
          <a:xfrm>
            <a:off x="0" y="0"/>
            <a:ext cx="1258888" cy="1304925"/>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7" name="Picture 3"/>
          <p:cNvPicPr>
            <a:picLocks noChangeAspect="1" noChangeArrowheads="1"/>
          </p:cNvPicPr>
          <p:nvPr/>
        </p:nvPicPr>
        <p:blipFill>
          <a:blip r:embed="rId4" cstate="print"/>
          <a:srcRect/>
          <a:stretch>
            <a:fillRect/>
          </a:stretch>
        </p:blipFill>
        <p:spPr bwMode="auto">
          <a:xfrm>
            <a:off x="1043608" y="0"/>
            <a:ext cx="1403350" cy="1412875"/>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9" name="Picture 4" descr="gerb"/>
          <p:cNvPicPr>
            <a:picLocks noChangeAspect="1" noChangeArrowheads="1"/>
          </p:cNvPicPr>
          <p:nvPr/>
        </p:nvPicPr>
        <p:blipFill>
          <a:blip r:embed="rId5" cstate="print"/>
          <a:srcRect/>
          <a:stretch>
            <a:fillRect/>
          </a:stretch>
        </p:blipFill>
        <p:spPr bwMode="auto">
          <a:xfrm>
            <a:off x="7775575" y="0"/>
            <a:ext cx="1368425" cy="1404938"/>
          </a:xfrm>
          <a:prstGeom prst="rect">
            <a:avLst/>
          </a:prstGeom>
          <a:noFill/>
        </p:spPr>
      </p:pic>
    </p:spTree>
    <p:extLst>
      <p:ext uri="{BB962C8B-B14F-4D97-AF65-F5344CB8AC3E}">
        <p14:creationId xmlns="" xmlns:p14="http://schemas.microsoft.com/office/powerpoint/2010/main" val="416046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908720"/>
            <a:ext cx="8229600" cy="2232248"/>
          </a:xfrm>
        </p:spPr>
        <p:txBody>
          <a:bodyPr/>
          <a:lstStyle/>
          <a:p>
            <a:pPr marL="0" indent="0" algn="just">
              <a:buNone/>
            </a:pPr>
            <a:r>
              <a:rPr lang="ru-RU" b="1" dirty="0"/>
              <a:t>Грозовая энергетика</a:t>
            </a:r>
            <a:r>
              <a:rPr lang="ru-RU" dirty="0"/>
              <a:t> — это способ получения энергии путём поимки и перенаправления энергии молний в электросеть. Данный вид энергетики использует возобновляемый источник энергии и относится к альтернативным источникам энергии</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3145207"/>
            <a:ext cx="4355976" cy="3679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415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8219256" cy="564672"/>
          </a:xfrm>
        </p:spPr>
        <p:txBody>
          <a:bodyPr>
            <a:normAutofit fontScale="90000"/>
          </a:bodyPr>
          <a:lstStyle/>
          <a:p>
            <a:r>
              <a:rPr lang="ru-RU" dirty="0" smtClean="0"/>
              <a:t>Интересные факты</a:t>
            </a:r>
            <a:endParaRPr lang="ru-RU" dirty="0"/>
          </a:p>
        </p:txBody>
      </p:sp>
      <p:sp>
        <p:nvSpPr>
          <p:cNvPr id="3" name="Объект 2"/>
          <p:cNvSpPr>
            <a:spLocks noGrp="1"/>
          </p:cNvSpPr>
          <p:nvPr>
            <p:ph idx="1"/>
          </p:nvPr>
        </p:nvSpPr>
        <p:spPr>
          <a:xfrm>
            <a:off x="-10616" y="1484784"/>
            <a:ext cx="9144000" cy="5661248"/>
          </a:xfrm>
        </p:spPr>
        <p:txBody>
          <a:bodyPr>
            <a:normAutofit fontScale="70000" lnSpcReduction="20000"/>
          </a:bodyPr>
          <a:lstStyle/>
          <a:p>
            <a:r>
              <a:rPr lang="ru-RU" dirty="0"/>
              <a:t>Каждый год Земля испытывает в среднем 25 миллионов ударов молний, или более сотни тысяч гроз. Это больше, чем сто ударов молнии в </a:t>
            </a:r>
            <a:r>
              <a:rPr lang="ru-RU" dirty="0" smtClean="0"/>
              <a:t>секунду</a:t>
            </a:r>
            <a:r>
              <a:rPr lang="ru-RU" dirty="0"/>
              <a:t> </a:t>
            </a:r>
            <a:endParaRPr lang="ru-RU" dirty="0" smtClean="0"/>
          </a:p>
          <a:p>
            <a:endParaRPr lang="ru-RU" dirty="0" smtClean="0"/>
          </a:p>
          <a:p>
            <a:r>
              <a:rPr lang="ru-RU" dirty="0" smtClean="0"/>
              <a:t>Одновременно </a:t>
            </a:r>
            <a:r>
              <a:rPr lang="ru-RU" dirty="0"/>
              <a:t>на Земле существует от ста до тысячи экземпляров шаровой молнии, но шанс, что вы увидите хотя бы одну из них, равен 0,01 </a:t>
            </a:r>
            <a:r>
              <a:rPr lang="ru-RU" dirty="0" smtClean="0"/>
              <a:t>процента</a:t>
            </a:r>
          </a:p>
          <a:p>
            <a:endParaRPr lang="ru-RU" dirty="0" smtClean="0"/>
          </a:p>
          <a:p>
            <a:r>
              <a:rPr lang="ru-RU" dirty="0" smtClean="0"/>
              <a:t>Средний </a:t>
            </a:r>
            <a:r>
              <a:rPr lang="ru-RU" dirty="0"/>
              <a:t>удар молнии длится четверть секунды. </a:t>
            </a:r>
            <a:r>
              <a:rPr lang="ru-RU" dirty="0" smtClean="0"/>
              <a:t>Вы </a:t>
            </a:r>
            <a:r>
              <a:rPr lang="ru-RU" dirty="0"/>
              <a:t>можете услышать гром за 20 километров от </a:t>
            </a:r>
            <a:r>
              <a:rPr lang="ru-RU" dirty="0" smtClean="0"/>
              <a:t>молнии</a:t>
            </a:r>
            <a:endParaRPr lang="ru-RU" dirty="0"/>
          </a:p>
          <a:p>
            <a:endParaRPr lang="ru-RU" dirty="0" smtClean="0"/>
          </a:p>
          <a:p>
            <a:r>
              <a:rPr lang="ru-RU" dirty="0" smtClean="0"/>
              <a:t>Разряд </a:t>
            </a:r>
            <a:r>
              <a:rPr lang="ru-RU" dirty="0"/>
              <a:t>молнии распространяется со скоростью около 190  000 </a:t>
            </a:r>
            <a:r>
              <a:rPr lang="ru-RU" dirty="0" smtClean="0"/>
              <a:t>км/с</a:t>
            </a:r>
            <a:endParaRPr lang="ru-RU" dirty="0"/>
          </a:p>
          <a:p>
            <a:endParaRPr lang="ru-RU" dirty="0" smtClean="0"/>
          </a:p>
          <a:p>
            <a:r>
              <a:rPr lang="ru-RU" dirty="0" smtClean="0"/>
              <a:t>Температура </a:t>
            </a:r>
            <a:r>
              <a:rPr lang="ru-RU" dirty="0"/>
              <a:t>типичной молнии может превышать </a:t>
            </a:r>
            <a:r>
              <a:rPr lang="ru-RU" dirty="0" smtClean="0"/>
              <a:t>30 </a:t>
            </a:r>
            <a:r>
              <a:rPr lang="ru-RU" dirty="0"/>
              <a:t>000 </a:t>
            </a:r>
            <a:r>
              <a:rPr lang="ru-RU" dirty="0" smtClean="0"/>
              <a:t>C</a:t>
            </a:r>
          </a:p>
          <a:p>
            <a:endParaRPr lang="ru-RU" dirty="0"/>
          </a:p>
          <a:p>
            <a:r>
              <a:rPr lang="ru-RU" dirty="0" smtClean="0"/>
              <a:t>Энергия</a:t>
            </a:r>
            <a:r>
              <a:rPr lang="ru-RU" dirty="0"/>
              <a:t>, содержащаяся в одном разряде молнии, может питать 100‑ваттную лампочку на протяжении девяноста </a:t>
            </a:r>
            <a:r>
              <a:rPr lang="ru-RU" dirty="0" smtClean="0"/>
              <a:t>дней</a:t>
            </a:r>
            <a:r>
              <a:rPr lang="ru-RU" dirty="0"/>
              <a:t> </a:t>
            </a:r>
            <a:endParaRPr lang="ru-RU" dirty="0" smtClean="0"/>
          </a:p>
          <a:p>
            <a:pPr marL="0" indent="0">
              <a:buNone/>
            </a:pPr>
            <a:endParaRPr lang="ru-RU" dirty="0" smtClean="0"/>
          </a:p>
          <a:p>
            <a:r>
              <a:rPr lang="ru-RU" dirty="0" smtClean="0"/>
              <a:t>По </a:t>
            </a:r>
            <a:r>
              <a:rPr lang="ru-RU" dirty="0"/>
              <a:t>некоторым данным, при одной мощной грозе высвобождается столько же энергии, сколько все жители США потребляют за 20 минут</a:t>
            </a:r>
            <a:br>
              <a:rPr lang="ru-RU" dirty="0"/>
            </a:br>
            <a:endParaRPr lang="ru-RU" dirty="0" smtClean="0"/>
          </a:p>
        </p:txBody>
      </p:sp>
    </p:spTree>
    <p:extLst>
      <p:ext uri="{BB962C8B-B14F-4D97-AF65-F5344CB8AC3E}">
        <p14:creationId xmlns="" xmlns:p14="http://schemas.microsoft.com/office/powerpoint/2010/main" val="121273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124744"/>
            <a:ext cx="8291264" cy="5199856"/>
          </a:xfrm>
        </p:spPr>
        <p:txBody>
          <a:bodyPr/>
          <a:lstStyle/>
          <a:p>
            <a:r>
              <a:rPr lang="ru-RU" dirty="0"/>
              <a:t>За 35 лет в лесничего из штата Вирджиния (США) Роя </a:t>
            </a:r>
            <a:r>
              <a:rPr lang="ru-RU" dirty="0" err="1"/>
              <a:t>Салливана</a:t>
            </a:r>
            <a:r>
              <a:rPr lang="ru-RU" dirty="0"/>
              <a:t> молния ударяла семь раз. За это достижение он попал в Книгу рекордов </a:t>
            </a:r>
            <a:r>
              <a:rPr lang="ru-RU" dirty="0" smtClean="0"/>
              <a:t>Гиннесса</a:t>
            </a:r>
            <a:r>
              <a:rPr lang="ru-RU" dirty="0"/>
              <a:t> </a:t>
            </a:r>
            <a:br>
              <a:rPr lang="ru-RU" dirty="0"/>
            </a:br>
            <a:endParaRPr lang="ru-RU" dirty="0" smtClean="0"/>
          </a:p>
          <a:p>
            <a:r>
              <a:rPr lang="ru-RU" dirty="0" smtClean="0"/>
              <a:t>Мужчины </a:t>
            </a:r>
            <a:r>
              <a:rPr lang="ru-RU" dirty="0"/>
              <a:t>погибают от удара молнии примерно в шесть раз чаще, чем женщины</a:t>
            </a:r>
            <a:r>
              <a:rPr lang="ru-RU" dirty="0" smtClean="0"/>
              <a:t>.</a:t>
            </a:r>
            <a:endParaRPr lang="ru-RU"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694992"/>
            <a:ext cx="3744416" cy="3163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032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435280" cy="722344"/>
          </a:xfrm>
        </p:spPr>
        <p:txBody>
          <a:bodyPr>
            <a:normAutofit/>
          </a:bodyPr>
          <a:lstStyle/>
          <a:p>
            <a:r>
              <a:rPr lang="ru-RU" sz="4000" dirty="0"/>
              <a:t>Исследования грозовой </a:t>
            </a:r>
            <a:r>
              <a:rPr lang="ru-RU" sz="4000" dirty="0" smtClean="0"/>
              <a:t>активности</a:t>
            </a:r>
            <a:endParaRPr lang="ru-RU" sz="4000" dirty="0"/>
          </a:p>
        </p:txBody>
      </p:sp>
      <p:sp>
        <p:nvSpPr>
          <p:cNvPr id="3" name="Объект 2"/>
          <p:cNvSpPr>
            <a:spLocks noGrp="1"/>
          </p:cNvSpPr>
          <p:nvPr>
            <p:ph idx="1"/>
          </p:nvPr>
        </p:nvSpPr>
        <p:spPr/>
        <p:txBody>
          <a:bodyPr/>
          <a:lstStyle/>
          <a:p>
            <a:pPr marL="0" indent="0">
              <a:buNone/>
            </a:pPr>
            <a:r>
              <a:rPr lang="ru-RU" dirty="0"/>
              <a:t>В 2006 году специалисты, работающие со спутником NASA «Миссия измерения тропических штормов», опубликовали данные по количеству гроз в разных регионах планеты. По данным исследования стало известно, что существуют районы, где в течение года происходит до </a:t>
            </a:r>
            <a:r>
              <a:rPr lang="ru-RU" dirty="0">
                <a:solidFill>
                  <a:srgbClr val="FF0000"/>
                </a:solidFill>
              </a:rPr>
              <a:t>70 ударов молний в год на квадратный километр площади</a:t>
            </a:r>
          </a:p>
        </p:txBody>
      </p:sp>
    </p:spTree>
    <p:extLst>
      <p:ext uri="{BB962C8B-B14F-4D97-AF65-F5344CB8AC3E}">
        <p14:creationId xmlns="" xmlns:p14="http://schemas.microsoft.com/office/powerpoint/2010/main" val="375099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upload.wikimedia.org/wikipedia/commons/9/95/Global_Lightning_Frequency.pn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upload.wikimedia.org/wikipedia/commons/9/95/Global_Lightning_Frequency.pn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784"/>
            <a:ext cx="9144000" cy="4326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512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8003232" cy="648072"/>
          </a:xfrm>
        </p:spPr>
        <p:txBody>
          <a:bodyPr>
            <a:normAutofit fontScale="90000"/>
          </a:bodyPr>
          <a:lstStyle/>
          <a:p>
            <a:r>
              <a:rPr lang="ru-RU" sz="4000" dirty="0" smtClean="0"/>
              <a:t>Экспериментальные установки</a:t>
            </a:r>
            <a:endParaRPr lang="ru-RU" sz="4000" dirty="0"/>
          </a:p>
        </p:txBody>
      </p:sp>
      <p:sp>
        <p:nvSpPr>
          <p:cNvPr id="3" name="Объект 2"/>
          <p:cNvSpPr>
            <a:spLocks noGrp="1"/>
          </p:cNvSpPr>
          <p:nvPr>
            <p:ph idx="1"/>
          </p:nvPr>
        </p:nvSpPr>
        <p:spPr>
          <a:xfrm>
            <a:off x="0" y="1268760"/>
            <a:ext cx="9144000" cy="5589240"/>
          </a:xfrm>
        </p:spPr>
        <p:txBody>
          <a:bodyPr>
            <a:normAutofit lnSpcReduction="10000"/>
          </a:bodyPr>
          <a:lstStyle/>
          <a:p>
            <a:pPr marL="0" indent="0" algn="just">
              <a:buNone/>
            </a:pPr>
            <a:r>
              <a:rPr lang="ru-RU" sz="2400" dirty="0" smtClean="0"/>
              <a:t>	Компания </a:t>
            </a:r>
            <a:r>
              <a:rPr lang="ru-RU" sz="2400" dirty="0" err="1"/>
              <a:t>Alternative</a:t>
            </a:r>
            <a:r>
              <a:rPr lang="ru-RU" sz="2400" dirty="0"/>
              <a:t> </a:t>
            </a:r>
            <a:r>
              <a:rPr lang="ru-RU" sz="2400" dirty="0" err="1"/>
              <a:t>Energy</a:t>
            </a:r>
            <a:r>
              <a:rPr lang="ru-RU" sz="2400" dirty="0"/>
              <a:t> </a:t>
            </a:r>
            <a:r>
              <a:rPr lang="ru-RU" sz="2400" dirty="0" err="1"/>
              <a:t>Holdings</a:t>
            </a:r>
            <a:r>
              <a:rPr lang="ru-RU" sz="2400" dirty="0"/>
              <a:t> 11 октября 2006 года объявила об успешном развитии прототипа модели, которая может продемонстрировать возможности «захвата» молнии для дальнейшего её превращения в электроэнергию</a:t>
            </a:r>
            <a:r>
              <a:rPr lang="ru-RU" sz="2400" dirty="0" smtClean="0"/>
              <a:t>. </a:t>
            </a:r>
            <a:r>
              <a:rPr lang="ru-RU" sz="2400" dirty="0"/>
              <a:t>Молния является чистой энергией, и её применение будет не только устранять многочисленные экологические опасности, но также будет значительно уменьшать дороговизну производства энергии. Также компания сообщила, что окупаться такая установка будет за 4—7 лет, молниевые фермы смогут производить и продавать электроэнергию по цене всего </a:t>
            </a:r>
            <a:r>
              <a:rPr lang="ru-RU" sz="2400" dirty="0">
                <a:solidFill>
                  <a:srgbClr val="FF0000"/>
                </a:solidFill>
              </a:rPr>
              <a:t>$ 0,005 </a:t>
            </a:r>
            <a:r>
              <a:rPr lang="ru-RU" sz="2400" dirty="0"/>
              <a:t>за киловатт-час, что значительно дешевле производства энергии с помощью </a:t>
            </a:r>
            <a:r>
              <a:rPr lang="ru-RU" sz="2400" dirty="0" smtClean="0"/>
              <a:t>современных источников.</a:t>
            </a:r>
          </a:p>
          <a:p>
            <a:pPr marL="0" indent="0" algn="just">
              <a:buNone/>
            </a:pPr>
            <a:r>
              <a:rPr lang="ru-RU" sz="2400" dirty="0" smtClean="0"/>
              <a:t>	Как </a:t>
            </a:r>
            <a:r>
              <a:rPr lang="ru-RU" sz="2400" dirty="0"/>
              <a:t>именно в компании намерены собирать энергию разрядов — не указывается. Можно только предположить, что речь идёт о молниеотводах, снабжённых гигантскими наборами </a:t>
            </a:r>
            <a:r>
              <a:rPr lang="ru-RU" sz="2400" dirty="0" err="1"/>
              <a:t>суперконденсаторов</a:t>
            </a:r>
            <a:r>
              <a:rPr lang="ru-RU" sz="2400" dirty="0"/>
              <a:t> и преобразователей напряжения.</a:t>
            </a:r>
          </a:p>
        </p:txBody>
      </p:sp>
    </p:spTree>
    <p:extLst>
      <p:ext uri="{BB962C8B-B14F-4D97-AF65-F5344CB8AC3E}">
        <p14:creationId xmlns="" xmlns:p14="http://schemas.microsoft.com/office/powerpoint/2010/main" val="394975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052736"/>
            <a:ext cx="8928992" cy="5805264"/>
          </a:xfrm>
        </p:spPr>
        <p:txBody>
          <a:bodyPr/>
          <a:lstStyle/>
          <a:p>
            <a:pPr marL="0" indent="0">
              <a:buNone/>
            </a:pPr>
            <a:r>
              <a:rPr lang="ru-RU" dirty="0" smtClean="0"/>
              <a:t>В</a:t>
            </a:r>
            <a:r>
              <a:rPr lang="ru-RU" dirty="0"/>
              <a:t> разное время разные изобретатели предлагали самые необычные накопители — от подземных резервуаров с металлом, который плавился бы от молний, попадающих в молниеотвод, и нагревал бы воду, чей пар вращал бы турбину, до </a:t>
            </a:r>
            <a:r>
              <a:rPr lang="ru-RU" dirty="0" smtClean="0"/>
              <a:t>электролизеров</a:t>
            </a:r>
            <a:r>
              <a:rPr lang="ru-RU" dirty="0"/>
              <a:t>, разлагающих разрядами молний воду на кислород и водород</a:t>
            </a:r>
          </a:p>
        </p:txBody>
      </p:sp>
    </p:spTree>
    <p:extLst>
      <p:ext uri="{BB962C8B-B14F-4D97-AF65-F5344CB8AC3E}">
        <p14:creationId xmlns="" xmlns:p14="http://schemas.microsoft.com/office/powerpoint/2010/main" val="50687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844499"/>
            <a:ext cx="6280943" cy="6025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07468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TotalTime>
  <Words>281</Words>
  <Application>Microsoft Office PowerPoint</Application>
  <PresentationFormat>Экран (4:3)</PresentationFormat>
  <Paragraphs>42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Грозовая энергетика</vt:lpstr>
      <vt:lpstr>Слайд 2</vt:lpstr>
      <vt:lpstr>Интересные факты</vt:lpstr>
      <vt:lpstr>Слайд 4</vt:lpstr>
      <vt:lpstr>Исследования грозовой активности</vt:lpstr>
      <vt:lpstr>Слайд 6</vt:lpstr>
      <vt:lpstr>Экспериментальные установки</vt:lpstr>
      <vt:lpstr>Слайд 8</vt:lpstr>
      <vt:lpstr>Слайд 9</vt:lpstr>
      <vt:lpstr>Проблемы в грозовой энергетике</vt:lpstr>
      <vt:lpstr>Слайд 11</vt:lpstr>
      <vt:lpstr>Слайд 12</vt:lpstr>
      <vt:lpstr>Слайд 13</vt:lpstr>
      <vt:lpstr>Небоскреб Гидра</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Грозовая энергетика</dc:title>
  <dc:creator>Windows User</dc:creator>
  <cp:lastModifiedBy>Utburd</cp:lastModifiedBy>
  <cp:revision>8</cp:revision>
  <dcterms:created xsi:type="dcterms:W3CDTF">2014-11-27T19:04:39Z</dcterms:created>
  <dcterms:modified xsi:type="dcterms:W3CDTF">2014-11-13T13:08:00Z</dcterms:modified>
</cp:coreProperties>
</file>