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59" r:id="rId15"/>
    <p:sldId id="260" r:id="rId16"/>
    <p:sldId id="261" r:id="rId17"/>
    <p:sldId id="262" r:id="rId18"/>
    <p:sldId id="276" r:id="rId19"/>
    <p:sldId id="263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00" y="-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 err="1"/>
              <a:t>Основні</a:t>
            </a:r>
            <a:r>
              <a:rPr lang="ru-RU" sz="2800" dirty="0"/>
              <a:t> </a:t>
            </a:r>
            <a:r>
              <a:rPr lang="ru-RU" sz="2800" dirty="0" err="1"/>
              <a:t>споживачі</a:t>
            </a:r>
            <a:r>
              <a:rPr lang="ru-RU" sz="2800" dirty="0"/>
              <a:t> </a:t>
            </a:r>
            <a:r>
              <a:rPr lang="ru-RU" sz="2800" dirty="0" err="1"/>
              <a:t>теплової</a:t>
            </a:r>
            <a:r>
              <a:rPr lang="ru-RU" sz="2800" dirty="0"/>
              <a:t> </a:t>
            </a:r>
            <a:r>
              <a:rPr lang="ru-RU" sz="2800" dirty="0" err="1"/>
              <a:t>енергії</a:t>
            </a:r>
            <a:endParaRPr lang="ru-RU" sz="28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Основні споживачі теплової енергії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Житлово-комунальний сектор</c:v>
                </c:pt>
                <c:pt idx="1">
                  <c:v>Промисловість</c:v>
                </c:pt>
                <c:pt idx="2">
                  <c:v>Інші галузі економіки</c:v>
                </c:pt>
              </c:strCache>
            </c:strRef>
          </c:cat>
          <c:val>
            <c:numRef>
              <c:f>Лист1!$B$2:$B$4</c:f>
              <c:numCache>
                <c:formatCode>\О\с\н\о\в\н\о\й</c:formatCode>
                <c:ptCount val="3"/>
                <c:pt idx="0">
                  <c:v>44</c:v>
                </c:pt>
                <c:pt idx="1">
                  <c:v>35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споживачами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Житлово-комунальний сектор</c:v>
                </c:pt>
                <c:pt idx="1">
                  <c:v>Промисловість</c:v>
                </c:pt>
                <c:pt idx="2">
                  <c:v>Інші галузі економіки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теплової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Житлово-комунальний сектор</c:v>
                </c:pt>
                <c:pt idx="1">
                  <c:v>Промисловість</c:v>
                </c:pt>
                <c:pt idx="2">
                  <c:v>Інші галузі економіки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енергії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Житлово-комунальний сектор</c:v>
                </c:pt>
                <c:pt idx="1">
                  <c:v>Промисловість</c:v>
                </c:pt>
                <c:pt idx="2">
                  <c:v>Інші галузі економіки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Вугілля</c:v>
                </c:pt>
              </c:strCache>
            </c:strRef>
          </c:tx>
          <c:dLbls>
            <c:dLbl>
              <c:idx val="0"/>
              <c:layout>
                <c:manualLayout>
                  <c:x val="3.549382716049381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086419753086421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ТЕЦ</c:v>
                </c:pt>
                <c:pt idx="1">
                  <c:v>Котельні</c:v>
                </c:pt>
              </c:strCache>
            </c:str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5</c:v>
                </c:pt>
                <c:pt idx="1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Природний газ</c:v>
                </c:pt>
              </c:strCache>
            </c:strRef>
          </c:tx>
          <c:dLbls>
            <c:dLbl>
              <c:idx val="0"/>
              <c:layout>
                <c:manualLayout>
                  <c:x val="3.08641975308642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4.3209876543209839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ТЕЦ</c:v>
                </c:pt>
                <c:pt idx="1">
                  <c:v>Котельні</c:v>
                </c:pt>
              </c:strCache>
            </c:strRef>
          </c:cat>
          <c:val>
            <c:numRef>
              <c:f>Лист1!$C$2:$C$3</c:f>
              <c:numCache>
                <c:formatCode>\О\с\н\о\в\н\о\й</c:formatCode>
                <c:ptCount val="2"/>
                <c:pt idx="0">
                  <c:v>76</c:v>
                </c:pt>
                <c:pt idx="1">
                  <c:v>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Мазут</c:v>
                </c:pt>
              </c:strCache>
            </c:strRef>
          </c:tx>
          <c:dLbls>
            <c:dLbl>
              <c:idx val="0"/>
              <c:layout>
                <c:manualLayout>
                  <c:x val="2.469135802469138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5493827160493846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ТЕЦ</c:v>
                </c:pt>
                <c:pt idx="1">
                  <c:v>Котельні</c:v>
                </c:pt>
              </c:strCache>
            </c:strRef>
          </c:cat>
          <c:val>
            <c:numRef>
              <c:f>Лист1!$D$2:$D$3</c:f>
              <c:numCache>
                <c:formatCode>\О\с\н\о\в\н\о\й</c:formatCode>
                <c:ptCount val="2"/>
                <c:pt idx="0">
                  <c:v>17</c:v>
                </c:pt>
                <c:pt idx="1">
                  <c:v>0</c:v>
                </c:pt>
              </c:numCache>
            </c:numRef>
          </c:val>
        </c:ser>
        <c:shape val="box"/>
        <c:axId val="113007616"/>
        <c:axId val="113021696"/>
        <c:axId val="0"/>
      </c:bar3DChart>
      <c:catAx>
        <c:axId val="113007616"/>
        <c:scaling>
          <c:orientation val="minMax"/>
        </c:scaling>
        <c:axPos val="l"/>
        <c:tickLblPos val="nextTo"/>
        <c:crossAx val="113021696"/>
        <c:crosses val="autoZero"/>
        <c:auto val="1"/>
        <c:lblAlgn val="ctr"/>
        <c:lblOffset val="100"/>
      </c:catAx>
      <c:valAx>
        <c:axId val="113021696"/>
        <c:scaling>
          <c:orientation val="minMax"/>
          <c:max val="100"/>
        </c:scaling>
        <c:axPos val="b"/>
        <c:majorGridlines/>
        <c:numFmt formatCode="\О\с\н\о\в\н\о\й" sourceLinked="1"/>
        <c:tickLblPos val="low"/>
        <c:crossAx val="113007616"/>
        <c:crosses val="autoZero"/>
        <c:crossBetween val="between"/>
        <c:majorUnit val="20"/>
        <c:minorUnit val="4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6E37-6156-4091-B50E-C016C0134E85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8FB473-BBE3-49AB-9F96-C702F4EC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6E37-6156-4091-B50E-C016C0134E85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B473-BBE3-49AB-9F96-C702F4ECF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6E37-6156-4091-B50E-C016C0134E85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B473-BBE3-49AB-9F96-C702F4ECF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6E37-6156-4091-B50E-C016C0134E85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B473-BBE3-49AB-9F96-C702F4ECF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6E37-6156-4091-B50E-C016C0134E85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B473-BBE3-49AB-9F96-C702F4EC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6E37-6156-4091-B50E-C016C0134E85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B473-BBE3-49AB-9F96-C702F4EC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6E37-6156-4091-B50E-C016C0134E85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B473-BBE3-49AB-9F96-C702F4EC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6E37-6156-4091-B50E-C016C0134E85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B473-BBE3-49AB-9F96-C702F4ECF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6E37-6156-4091-B50E-C016C0134E85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B473-BBE3-49AB-9F96-C702F4ECF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6E37-6156-4091-B50E-C016C0134E85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B473-BBE3-49AB-9F96-C702F4ECF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6E37-6156-4091-B50E-C016C0134E85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B473-BBE3-49AB-9F96-C702F4ECF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3D86E37-6156-4091-B50E-C016C0134E85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48FB473-BBE3-49AB-9F96-C702F4ECF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2899387"/>
          </a:xfrm>
        </p:spPr>
        <p:txBody>
          <a:bodyPr/>
          <a:lstStyle/>
          <a:p>
            <a:r>
              <a:rPr lang="ru-RU" sz="3500" b="1" dirty="0">
                <a:effectLst/>
              </a:rPr>
              <a:t>СТАН ТА ПЕРСПЕКТИВИ РЕФОРМУВАННЯ СИСТЕМИ ТЕПЛОЗАБЕЗПЕЧЕННЯ В УКРАЇНІ</a:t>
            </a:r>
            <a:endParaRPr lang="ru-RU" sz="35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357826"/>
            <a:ext cx="3700466" cy="1346492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 smtClean="0">
                <a:solidFill>
                  <a:schemeClr val="tx1"/>
                </a:solidFill>
              </a:rPr>
              <a:t>Група ТА-31</a:t>
            </a:r>
          </a:p>
          <a:p>
            <a:pPr algn="l"/>
            <a:r>
              <a:rPr lang="uk-UA" sz="1800" b="1" dirty="0" smtClean="0">
                <a:solidFill>
                  <a:schemeClr val="tx1"/>
                </a:solidFill>
              </a:rPr>
              <a:t>Підготували:</a:t>
            </a:r>
            <a:br>
              <a:rPr lang="uk-UA" sz="1800" b="1" dirty="0" smtClean="0">
                <a:solidFill>
                  <a:schemeClr val="tx1"/>
                </a:solidFill>
              </a:rPr>
            </a:br>
            <a:r>
              <a:rPr lang="uk-UA" sz="1800" b="1" dirty="0" err="1" smtClean="0">
                <a:solidFill>
                  <a:schemeClr val="tx1"/>
                </a:solidFill>
              </a:rPr>
              <a:t>Підвишенний</a:t>
            </a:r>
            <a:r>
              <a:rPr lang="uk-UA" sz="1800" b="1" dirty="0" smtClean="0">
                <a:solidFill>
                  <a:schemeClr val="tx1"/>
                </a:solidFill>
              </a:rPr>
              <a:t> А. О.</a:t>
            </a:r>
            <a:br>
              <a:rPr lang="uk-UA" sz="1800" b="1" dirty="0" smtClean="0">
                <a:solidFill>
                  <a:schemeClr val="tx1"/>
                </a:solidFill>
              </a:rPr>
            </a:br>
            <a:r>
              <a:rPr lang="uk-UA" sz="1800" b="1" dirty="0" smtClean="0">
                <a:solidFill>
                  <a:schemeClr val="tx1"/>
                </a:solidFill>
              </a:rPr>
              <a:t>Моторина Д. А.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5" descr="ec-TEMPUS_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1"/>
            <a:ext cx="1000132" cy="1036706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0"/>
            <a:ext cx="1403350" cy="1412875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5" name="Picture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14290"/>
            <a:ext cx="1143008" cy="11735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00298" y="500042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Теплоенергетичний факультет НТУУ “КПІ”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257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472518" cy="6500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/>
              <a:t>Частка</a:t>
            </a:r>
            <a:r>
              <a:rPr lang="ru-RU" sz="2800" b="1" dirty="0" smtClean="0"/>
              <a:t> ТЕЦ у </a:t>
            </a:r>
            <a:r>
              <a:rPr lang="ru-RU" sz="2800" b="1" dirty="0" err="1" smtClean="0"/>
              <a:t>покритті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теплових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навантажень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Україні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відносно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невисокою</a:t>
            </a:r>
            <a:r>
              <a:rPr lang="ru-RU" sz="2800" b="1" dirty="0" smtClean="0"/>
              <a:t>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становить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приблизно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25 %)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порівняння</a:t>
            </a:r>
            <a:r>
              <a:rPr lang="en-US" dirty="0" smtClean="0"/>
              <a:t>, у </a:t>
            </a:r>
            <a:r>
              <a:rPr lang="en-US" dirty="0" err="1" smtClean="0"/>
              <a:t>Фінляндії</a:t>
            </a:r>
            <a:r>
              <a:rPr lang="en-US" dirty="0" smtClean="0"/>
              <a:t>, </a:t>
            </a:r>
            <a:r>
              <a:rPr lang="en-US" dirty="0" err="1" smtClean="0"/>
              <a:t>Данії</a:t>
            </a:r>
            <a:r>
              <a:rPr lang="en-US" dirty="0" smtClean="0"/>
              <a:t> </a:t>
            </a:r>
            <a:r>
              <a:rPr lang="en-US" dirty="0" err="1" smtClean="0"/>
              <a:t>та</a:t>
            </a:r>
            <a:r>
              <a:rPr lang="en-US" dirty="0" smtClean="0"/>
              <a:t> </a:t>
            </a:r>
            <a:r>
              <a:rPr lang="en-US" dirty="0" err="1" smtClean="0"/>
              <a:t>Німеччині</a:t>
            </a:r>
            <a:r>
              <a:rPr lang="en-US" dirty="0" smtClean="0"/>
              <a:t>, </a:t>
            </a:r>
            <a:r>
              <a:rPr lang="en-US" dirty="0" err="1" smtClean="0"/>
              <a:t>когенерація</a:t>
            </a:r>
            <a:r>
              <a:rPr lang="en-US" dirty="0" smtClean="0"/>
              <a:t> </a:t>
            </a:r>
            <a:r>
              <a:rPr lang="en-US" dirty="0" err="1" smtClean="0"/>
              <a:t>забезпечує</a:t>
            </a:r>
            <a:r>
              <a:rPr lang="en-US" dirty="0" smtClean="0"/>
              <a:t> </a:t>
            </a:r>
            <a:r>
              <a:rPr lang="en-US" dirty="0" err="1" smtClean="0"/>
              <a:t>вироблення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75÷80 % </a:t>
            </a:r>
            <a:r>
              <a:rPr lang="en-US" dirty="0" err="1" smtClean="0"/>
              <a:t>теплової</a:t>
            </a:r>
            <a:r>
              <a:rPr lang="en-US" dirty="0" smtClean="0"/>
              <a:t> </a:t>
            </a:r>
            <a:r>
              <a:rPr lang="en-US" dirty="0" err="1" smtClean="0"/>
              <a:t>енергії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централізованого</a:t>
            </a:r>
            <a:r>
              <a:rPr lang="en-US" dirty="0" smtClean="0"/>
              <a:t> </a:t>
            </a:r>
            <a:r>
              <a:rPr lang="en-US" dirty="0" err="1" smtClean="0"/>
              <a:t>теплопостачання</a:t>
            </a:r>
            <a:r>
              <a:rPr lang="en-US" dirty="0" smtClean="0"/>
              <a:t>, а </a:t>
            </a:r>
            <a:r>
              <a:rPr lang="en-US" dirty="0" err="1" smtClean="0"/>
              <a:t>котельні</a:t>
            </a:r>
            <a:r>
              <a:rPr lang="en-US" dirty="0" smtClean="0"/>
              <a:t>, </a:t>
            </a:r>
            <a:r>
              <a:rPr lang="en-US" dirty="0" err="1" smtClean="0"/>
              <a:t>що</a:t>
            </a:r>
            <a:r>
              <a:rPr lang="en-US" dirty="0" smtClean="0"/>
              <a:t> </a:t>
            </a:r>
            <a:r>
              <a:rPr lang="en-US" dirty="0" err="1" smtClean="0"/>
              <a:t>виробляють</a:t>
            </a:r>
            <a:r>
              <a:rPr lang="en-US" dirty="0" smtClean="0"/>
              <a:t> </a:t>
            </a:r>
            <a:r>
              <a:rPr lang="en-US" dirty="0" err="1" smtClean="0"/>
              <a:t>лише</a:t>
            </a:r>
            <a:r>
              <a:rPr lang="en-US" dirty="0" smtClean="0"/>
              <a:t> </a:t>
            </a:r>
            <a:r>
              <a:rPr lang="en-US" dirty="0" err="1" smtClean="0"/>
              <a:t>тепло</a:t>
            </a:r>
            <a:r>
              <a:rPr lang="en-US" dirty="0" smtClean="0"/>
              <a:t>, </a:t>
            </a:r>
            <a:r>
              <a:rPr lang="en-US" dirty="0" err="1" smtClean="0"/>
              <a:t>використовуються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пікового</a:t>
            </a:r>
            <a:r>
              <a:rPr lang="en-US" dirty="0" smtClean="0"/>
              <a:t> </a:t>
            </a:r>
            <a:r>
              <a:rPr lang="en-US" dirty="0" err="1" smtClean="0"/>
              <a:t>навантаження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err="1" smtClean="0"/>
              <a:t>Данія</a:t>
            </a:r>
            <a:r>
              <a:rPr lang="ru-RU" dirty="0" smtClean="0"/>
              <a:t> за </a:t>
            </a:r>
            <a:r>
              <a:rPr lang="ru-RU" dirty="0" err="1" smtClean="0"/>
              <a:t>останні</a:t>
            </a:r>
            <a:r>
              <a:rPr lang="ru-RU" dirty="0" smtClean="0"/>
              <a:t> 20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подвоїла</a:t>
            </a:r>
            <a:r>
              <a:rPr lang="ru-RU" dirty="0" smtClean="0"/>
              <a:t> </a:t>
            </a:r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 err="1" smtClean="0"/>
              <a:t>централізованого</a:t>
            </a:r>
            <a:r>
              <a:rPr lang="ru-RU" dirty="0" smtClean="0"/>
              <a:t> </a:t>
            </a:r>
            <a:r>
              <a:rPr lang="ru-RU" dirty="0" err="1" smtClean="0"/>
              <a:t>теплопостачання</a:t>
            </a:r>
            <a:r>
              <a:rPr lang="ru-RU" dirty="0" smtClean="0"/>
              <a:t> на </a:t>
            </a:r>
            <a:r>
              <a:rPr lang="ru-RU" dirty="0" err="1" smtClean="0"/>
              <a:t>всьому</a:t>
            </a:r>
            <a:r>
              <a:rPr lang="ru-RU" dirty="0" smtClean="0"/>
              <a:t> ринку тепла, яка </a:t>
            </a:r>
            <a:r>
              <a:rPr lang="ru-RU" dirty="0" err="1" smtClean="0"/>
              <a:t>зросла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30 % до 60 %. </a:t>
            </a:r>
          </a:p>
          <a:p>
            <a:r>
              <a:rPr lang="ru-RU" dirty="0" err="1" smtClean="0"/>
              <a:t>Швеція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лідируючих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централізованого</a:t>
            </a:r>
            <a:r>
              <a:rPr lang="ru-RU" dirty="0" smtClean="0"/>
              <a:t> </a:t>
            </a:r>
            <a:r>
              <a:rPr lang="ru-RU" dirty="0" err="1" smtClean="0"/>
              <a:t>теплопостачання</a:t>
            </a:r>
            <a:r>
              <a:rPr lang="ru-RU" dirty="0" smtClean="0"/>
              <a:t>, яка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40 ТВт/год </a:t>
            </a:r>
            <a:r>
              <a:rPr lang="ru-RU" dirty="0" err="1" smtClean="0"/>
              <a:t>теплової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Чехії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61 % </a:t>
            </a:r>
            <a:r>
              <a:rPr lang="ru-RU" dirty="0" err="1" smtClean="0"/>
              <a:t>багатоповерхових</a:t>
            </a:r>
            <a:r>
              <a:rPr lang="ru-RU" dirty="0" smtClean="0"/>
              <a:t> </a:t>
            </a:r>
            <a:r>
              <a:rPr lang="ru-RU" dirty="0" err="1" smtClean="0"/>
              <a:t>будинків</a:t>
            </a:r>
            <a:r>
              <a:rPr lang="ru-RU" dirty="0" smtClean="0"/>
              <a:t> </a:t>
            </a:r>
            <a:r>
              <a:rPr lang="ru-RU" dirty="0" err="1" smtClean="0"/>
              <a:t>приєднані</a:t>
            </a:r>
            <a:r>
              <a:rPr lang="ru-RU" dirty="0" smtClean="0"/>
              <a:t> до </a:t>
            </a:r>
            <a:r>
              <a:rPr lang="ru-RU" dirty="0" err="1" smtClean="0"/>
              <a:t>централізованого</a:t>
            </a:r>
            <a:r>
              <a:rPr lang="ru-RU" dirty="0" smtClean="0"/>
              <a:t> </a:t>
            </a:r>
            <a:r>
              <a:rPr lang="ru-RU" dirty="0" err="1" smtClean="0"/>
              <a:t>теплопостачання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сільській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25 % </a:t>
            </a:r>
            <a:r>
              <a:rPr lang="ru-RU" dirty="0" err="1" smtClean="0"/>
              <a:t>теплової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ru-RU" dirty="0" err="1" smtClean="0"/>
              <a:t>централізовано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таких </a:t>
            </a:r>
            <a:r>
              <a:rPr lang="ru-RU" dirty="0" err="1" smtClean="0"/>
              <a:t>країнах</a:t>
            </a:r>
            <a:r>
              <a:rPr lang="ru-RU" dirty="0" smtClean="0"/>
              <a:t> як </a:t>
            </a:r>
            <a:r>
              <a:rPr lang="ru-RU" dirty="0" err="1" smtClean="0"/>
              <a:t>Швеція</a:t>
            </a:r>
            <a:r>
              <a:rPr lang="ru-RU" dirty="0" smtClean="0"/>
              <a:t> та </a:t>
            </a:r>
            <a:r>
              <a:rPr lang="ru-RU" dirty="0" err="1" smtClean="0"/>
              <a:t>Фінляндія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ТЕЦ </a:t>
            </a:r>
            <a:r>
              <a:rPr lang="ru-RU" dirty="0" err="1" smtClean="0"/>
              <a:t>газовими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паровими</a:t>
            </a:r>
            <a:r>
              <a:rPr lang="ru-RU" dirty="0" smtClean="0"/>
              <a:t> </a:t>
            </a:r>
            <a:r>
              <a:rPr lang="ru-RU" dirty="0" err="1" smtClean="0"/>
              <a:t>турбінами</a:t>
            </a:r>
            <a:r>
              <a:rPr lang="ru-RU" dirty="0" smtClean="0"/>
              <a:t> та </a:t>
            </a:r>
            <a:r>
              <a:rPr lang="ru-RU" dirty="0" err="1" smtClean="0"/>
              <a:t>доповнення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технологічними</a:t>
            </a:r>
            <a:r>
              <a:rPr lang="ru-RU" dirty="0" smtClean="0"/>
              <a:t> </a:t>
            </a:r>
            <a:r>
              <a:rPr lang="ru-RU" dirty="0" err="1" smtClean="0"/>
              <a:t>лініями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спалення</a:t>
            </a:r>
            <a:r>
              <a:rPr lang="ru-RU" dirty="0" smtClean="0"/>
              <a:t> </a:t>
            </a:r>
            <a:r>
              <a:rPr lang="ru-RU" dirty="0" err="1" smtClean="0"/>
              <a:t>побутового</a:t>
            </a:r>
            <a:r>
              <a:rPr lang="ru-RU" dirty="0" smtClean="0"/>
              <a:t> </a:t>
            </a:r>
            <a:r>
              <a:rPr lang="ru-RU" dirty="0" err="1" smtClean="0"/>
              <a:t>сміття</a:t>
            </a:r>
            <a:r>
              <a:rPr lang="ru-RU" dirty="0" smtClean="0"/>
              <a:t> дозволило </a:t>
            </a:r>
            <a:r>
              <a:rPr lang="ru-RU" dirty="0" err="1" smtClean="0"/>
              <a:t>майже</a:t>
            </a:r>
            <a:r>
              <a:rPr lang="ru-RU" dirty="0" smtClean="0"/>
              <a:t> на </a:t>
            </a:r>
            <a:r>
              <a:rPr lang="ru-RU" b="1" dirty="0" smtClean="0">
                <a:solidFill>
                  <a:srgbClr val="FF0000"/>
                </a:solidFill>
              </a:rPr>
              <a:t>30 % </a:t>
            </a:r>
            <a:r>
              <a:rPr lang="ru-RU" dirty="0" err="1" smtClean="0"/>
              <a:t>покрити</a:t>
            </a:r>
            <a:r>
              <a:rPr lang="ru-RU" dirty="0" smtClean="0"/>
              <a:t> потреби у </a:t>
            </a:r>
            <a:r>
              <a:rPr lang="ru-RU" dirty="0" err="1" smtClean="0"/>
              <a:t>паливі</a:t>
            </a:r>
            <a:r>
              <a:rPr lang="ru-RU" dirty="0" smtClean="0"/>
              <a:t> для </a:t>
            </a:r>
            <a:r>
              <a:rPr lang="ru-RU" dirty="0" err="1" smtClean="0"/>
              <a:t>енергоустановок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утилізації</a:t>
            </a:r>
            <a:r>
              <a:rPr lang="ru-RU" dirty="0" smtClean="0"/>
              <a:t>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 smtClean="0"/>
              <a:t>побутових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, </a:t>
            </a:r>
            <a:r>
              <a:rPr lang="ru-RU" dirty="0" err="1" smtClean="0"/>
              <a:t>спалення</a:t>
            </a:r>
            <a:r>
              <a:rPr lang="ru-RU" dirty="0" smtClean="0"/>
              <a:t> 1 тони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 smtClean="0"/>
              <a:t>побутових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рівнозначне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використанню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350÷450 кг </a:t>
            </a:r>
            <a:r>
              <a:rPr lang="ru-RU" dirty="0" err="1" smtClean="0"/>
              <a:t>умовного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uk-UA" sz="4400" dirty="0" smtClean="0"/>
              <a:t>Приклад Польщі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Польський</a:t>
            </a:r>
            <a:r>
              <a:rPr lang="ru-RU" dirty="0" smtClean="0"/>
              <a:t> уряд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непопулярне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,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піднявши</a:t>
            </a:r>
            <a:r>
              <a:rPr lang="ru-RU" dirty="0" smtClean="0"/>
              <a:t> </a:t>
            </a:r>
            <a:r>
              <a:rPr lang="ru-RU" dirty="0" err="1" smtClean="0"/>
              <a:t>тарифи</a:t>
            </a:r>
            <a:r>
              <a:rPr lang="ru-RU" dirty="0" smtClean="0"/>
              <a:t> на </a:t>
            </a:r>
            <a:r>
              <a:rPr lang="ru-RU" dirty="0" err="1" smtClean="0"/>
              <a:t>теплову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до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. З </a:t>
            </a:r>
            <a:r>
              <a:rPr lang="ru-RU" dirty="0" err="1" smtClean="0"/>
              <a:t>коштів</a:t>
            </a:r>
            <a:r>
              <a:rPr lang="ru-RU" dirty="0" smtClean="0"/>
              <a:t> </a:t>
            </a:r>
            <a:r>
              <a:rPr lang="ru-RU" dirty="0" err="1" smtClean="0"/>
              <a:t>держбюджету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одержати</a:t>
            </a:r>
            <a:r>
              <a:rPr lang="ru-RU" dirty="0" smtClean="0"/>
              <a:t> </a:t>
            </a:r>
            <a:r>
              <a:rPr lang="ru-RU" dirty="0" err="1" smtClean="0"/>
              <a:t>кредити</a:t>
            </a:r>
            <a:r>
              <a:rPr lang="ru-RU" dirty="0" smtClean="0"/>
              <a:t> на </a:t>
            </a:r>
            <a:r>
              <a:rPr lang="ru-RU" dirty="0" err="1" smtClean="0"/>
              <a:t>енергоефективні</a:t>
            </a:r>
            <a:r>
              <a:rPr lang="ru-RU" dirty="0" smtClean="0"/>
              <a:t> заходи. </a:t>
            </a:r>
            <a:r>
              <a:rPr lang="en-US" dirty="0" err="1" smtClean="0"/>
              <a:t>Крім</a:t>
            </a:r>
            <a:r>
              <a:rPr lang="en-US" dirty="0" smtClean="0"/>
              <a:t> </a:t>
            </a:r>
            <a:r>
              <a:rPr lang="en-US" dirty="0" err="1" smtClean="0"/>
              <a:t>того</a:t>
            </a:r>
            <a:r>
              <a:rPr lang="en-US" dirty="0" smtClean="0"/>
              <a:t>, </a:t>
            </a:r>
            <a:r>
              <a:rPr lang="en-US" dirty="0" err="1" smtClean="0"/>
              <a:t>держава</a:t>
            </a:r>
            <a:r>
              <a:rPr lang="en-US" dirty="0" smtClean="0"/>
              <a:t> </a:t>
            </a:r>
            <a:r>
              <a:rPr lang="en-US" dirty="0" err="1" smtClean="0"/>
              <a:t>повертала</a:t>
            </a:r>
            <a:r>
              <a:rPr lang="en-US" dirty="0" smtClean="0"/>
              <a:t> </a:t>
            </a:r>
            <a:r>
              <a:rPr lang="en-US" dirty="0" err="1" smtClean="0"/>
              <a:t>населенню</a:t>
            </a:r>
            <a:r>
              <a:rPr lang="ru-RU" dirty="0" smtClean="0"/>
              <a:t> до 25 % </a:t>
            </a:r>
            <a:r>
              <a:rPr lang="ru-RU" dirty="0" err="1" smtClean="0"/>
              <a:t>витрат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здійсненню</a:t>
            </a:r>
            <a:r>
              <a:rPr lang="ru-RU" dirty="0" smtClean="0"/>
              <a:t> </a:t>
            </a:r>
            <a:r>
              <a:rPr lang="ru-RU" dirty="0" err="1" smtClean="0"/>
              <a:t>енергозберігаючих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сприяли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муніципальні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endParaRPr lang="ru-RU" dirty="0" smtClean="0"/>
          </a:p>
          <a:p>
            <a:pPr marL="457200" indent="-457200" algn="ctr">
              <a:buNone/>
            </a:pPr>
            <a:r>
              <a:rPr lang="ru-RU" b="1" i="1" u="sng" dirty="0" smtClean="0"/>
              <a:t>У </a:t>
            </a:r>
            <a:r>
              <a:rPr lang="ru-RU" b="1" i="1" u="sng" dirty="0" err="1" smtClean="0"/>
              <a:t>результаті</a:t>
            </a:r>
            <a:r>
              <a:rPr lang="ru-RU" b="1" i="1" u="sng" dirty="0" smtClean="0"/>
              <a:t> при </a:t>
            </a:r>
            <a:r>
              <a:rPr lang="ru-RU" b="1" i="1" u="sng" dirty="0" err="1" smtClean="0"/>
              <a:t>підвищенні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цін</a:t>
            </a:r>
            <a:r>
              <a:rPr lang="ru-RU" b="1" i="1" u="sng" dirty="0" smtClean="0"/>
              <a:t> на </a:t>
            </a:r>
            <a:r>
              <a:rPr lang="ru-RU" b="1" i="1" u="sng" dirty="0" err="1" smtClean="0"/>
              <a:t>енергоносії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більш</a:t>
            </a:r>
            <a:r>
              <a:rPr lang="ru-RU" b="1" i="1" u="sng" dirty="0" smtClean="0"/>
              <a:t> як на </a:t>
            </a:r>
            <a:r>
              <a:rPr lang="ru-RU" b="1" i="1" u="sng" dirty="0" smtClean="0">
                <a:solidFill>
                  <a:srgbClr val="FF0000"/>
                </a:solidFill>
              </a:rPr>
              <a:t>60% </a:t>
            </a:r>
            <a:r>
              <a:rPr lang="ru-RU" b="1" i="1" u="sng" dirty="0" err="1" smtClean="0"/>
              <a:t>і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одночасному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зменшенні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споживання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енергії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майже</a:t>
            </a:r>
            <a:r>
              <a:rPr lang="ru-RU" b="1" i="1" u="sng" dirty="0" smtClean="0"/>
              <a:t> у два рази, </a:t>
            </a:r>
            <a:r>
              <a:rPr lang="ru-RU" b="1" i="1" u="sng" dirty="0" err="1" smtClean="0"/>
              <a:t>рівень</a:t>
            </a:r>
            <a:r>
              <a:rPr lang="ru-RU" b="1" i="1" u="sng" dirty="0" smtClean="0"/>
              <a:t> плати за </a:t>
            </a:r>
            <a:r>
              <a:rPr lang="ru-RU" b="1" i="1" u="sng" dirty="0" err="1" smtClean="0"/>
              <a:t>опалення</a:t>
            </a:r>
            <a:r>
              <a:rPr lang="ru-RU" b="1" i="1" u="sng" dirty="0" smtClean="0"/>
              <a:t> для </a:t>
            </a:r>
            <a:r>
              <a:rPr lang="ru-RU" b="1" i="1" u="sng" dirty="0" err="1" smtClean="0"/>
              <a:t>населення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знизився</a:t>
            </a:r>
            <a:r>
              <a:rPr lang="ru-RU" b="1" i="1" u="sng" dirty="0" smtClean="0"/>
              <a:t> на </a:t>
            </a:r>
            <a:r>
              <a:rPr lang="ru-RU" b="1" i="1" u="sng" dirty="0" smtClean="0">
                <a:solidFill>
                  <a:srgbClr val="FF0000"/>
                </a:solidFill>
              </a:rPr>
              <a:t>13÷17 %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uk-UA" dirty="0" smtClean="0"/>
              <a:t>НВДЕ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НВДЕ для </a:t>
            </a:r>
            <a:r>
              <a:rPr lang="ru-RU" dirty="0" err="1" smtClean="0"/>
              <a:t>цілей</a:t>
            </a:r>
            <a:r>
              <a:rPr lang="ru-RU" dirty="0" smtClean="0"/>
              <a:t> </a:t>
            </a:r>
            <a:r>
              <a:rPr lang="ru-RU" dirty="0" err="1" smtClean="0"/>
              <a:t>теплозабезпечення</a:t>
            </a:r>
            <a:r>
              <a:rPr lang="ru-RU" dirty="0" smtClean="0"/>
              <a:t> </a:t>
            </a:r>
            <a:r>
              <a:rPr lang="ru-RU" dirty="0" err="1" smtClean="0"/>
              <a:t>розглядаються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err="1" smtClean="0"/>
              <a:t>теплонасосні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низько</a:t>
            </a:r>
            <a:r>
              <a:rPr lang="ru-RU" dirty="0" smtClean="0"/>
              <a:t>- </a:t>
            </a:r>
            <a:r>
              <a:rPr lang="ru-RU" dirty="0" err="1" smtClean="0"/>
              <a:t>потенційної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(води, </a:t>
            </a:r>
            <a:r>
              <a:rPr lang="ru-RU" dirty="0" err="1" smtClean="0"/>
              <a:t>ґрунту</a:t>
            </a:r>
            <a:r>
              <a:rPr lang="ru-RU" dirty="0" smtClean="0"/>
              <a:t>, </a:t>
            </a:r>
            <a:r>
              <a:rPr lang="ru-RU" dirty="0" err="1" smtClean="0"/>
              <a:t>повітря</a:t>
            </a:r>
            <a:r>
              <a:rPr lang="ru-RU" dirty="0" smtClean="0"/>
              <a:t>),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біомаси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,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утилізації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побутових</a:t>
            </a:r>
            <a:r>
              <a:rPr lang="ru-RU" dirty="0" smtClean="0"/>
              <a:t> та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, </a:t>
            </a:r>
          </a:p>
          <a:p>
            <a:endParaRPr lang="ru-RU" dirty="0" smtClean="0"/>
          </a:p>
          <a:p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та </a:t>
            </a:r>
            <a:r>
              <a:rPr lang="ru-RU" dirty="0" err="1" smtClean="0"/>
              <a:t>геотермальної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pPr lvl="1" algn="ctr" rtl="0">
              <a:lnSpc>
                <a:spcPct val="150000"/>
              </a:lnSpc>
              <a:spcBef>
                <a:spcPct val="0"/>
              </a:spcBef>
            </a:pPr>
            <a:r>
              <a:rPr lang="ru-RU" sz="3200" b="1" dirty="0" err="1">
                <a:latin typeface="+mn-lt"/>
              </a:rPr>
              <a:t>Є</a:t>
            </a:r>
            <a:r>
              <a:rPr lang="ru-RU" sz="3200" b="1" dirty="0" err="1" smtClean="0">
                <a:latin typeface="+mn-lt"/>
              </a:rPr>
              <a:t>вропейський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досвід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реформування</a:t>
            </a:r>
            <a:r>
              <a:rPr lang="ru-RU" sz="3200" b="1" dirty="0" smtClean="0">
                <a:latin typeface="+mn-lt"/>
              </a:rPr>
              <a:t> систем </a:t>
            </a:r>
            <a:r>
              <a:rPr lang="ru-RU" sz="3200" b="1" dirty="0" err="1" smtClean="0">
                <a:latin typeface="+mn-lt"/>
              </a:rPr>
              <a:t>теплозабезпечення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  <a:latin typeface="+mn-lt"/>
              </a:rPr>
              <a:t>ЄС-2030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– реформа Європейського союзу, напрямлена на досягнення до 2030 року таких цілей:</a:t>
            </a:r>
          </a:p>
          <a:p>
            <a:pPr marL="457200" indent="-457200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Зменшення споживання енергоресурсів на </a:t>
            </a:r>
            <a:r>
              <a:rPr lang="uk-UA" b="1" dirty="0" smtClean="0">
                <a:solidFill>
                  <a:srgbClr val="FF0000"/>
                </a:solidFill>
                <a:latin typeface="+mn-lt"/>
              </a:rPr>
              <a:t>25%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Зменшення викидів парникових газів на </a:t>
            </a:r>
            <a:r>
              <a:rPr lang="uk-UA" b="1" dirty="0" smtClean="0">
                <a:solidFill>
                  <a:srgbClr val="FF0000"/>
                </a:solidFill>
                <a:latin typeface="+mn-lt"/>
              </a:rPr>
              <a:t>40</a:t>
            </a:r>
            <a:r>
              <a:rPr lang="uk-UA" b="1" dirty="0">
                <a:solidFill>
                  <a:srgbClr val="FF0000"/>
                </a:solidFill>
              </a:rPr>
              <a:t>%</a:t>
            </a:r>
          </a:p>
          <a:p>
            <a:pPr marL="457200" indent="-457200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Зниження залежності від імпорту палива по відношенню «</a:t>
            </a:r>
            <a:r>
              <a:rPr lang="uk-UA" b="1" dirty="0" smtClean="0">
                <a:solidFill>
                  <a:srgbClr val="FF0000"/>
                </a:solidFill>
                <a:latin typeface="+mn-lt"/>
              </a:rPr>
              <a:t>1%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економії електроенергії – </a:t>
            </a:r>
            <a:r>
              <a:rPr lang="uk-UA" b="1" dirty="0" smtClean="0">
                <a:solidFill>
                  <a:srgbClr val="FF0000"/>
                </a:solidFill>
                <a:latin typeface="+mn-lt"/>
              </a:rPr>
              <a:t>2,6%</a:t>
            </a:r>
            <a:r>
              <a:rPr lang="uk-UA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економії палива»</a:t>
            </a:r>
          </a:p>
          <a:p>
            <a:pPr marL="457200" indent="-457200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Зниження тарифів на послуги ЖКХ за рахунок використання сучасних технологій в житлових будинках </a:t>
            </a:r>
          </a:p>
          <a:p>
            <a:pPr marL="457200" indent="-457200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n-lt"/>
              </a:rPr>
              <a:t>Створення нових робочих місць за рахунок розвитку сфери впровадження </a:t>
            </a:r>
            <a:r>
              <a:rPr lang="uk-UA" dirty="0" err="1" smtClean="0">
                <a:solidFill>
                  <a:schemeClr val="tx1"/>
                </a:solidFill>
                <a:latin typeface="+mn-lt"/>
              </a:rPr>
              <a:t>енергоефективних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 рішень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70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/>
          <a:lstStyle/>
          <a:p>
            <a:r>
              <a:rPr lang="uk-UA" sz="4400" b="1" dirty="0" err="1" smtClean="0">
                <a:solidFill>
                  <a:schemeClr val="tx1"/>
                </a:solidFill>
                <a:effectLst/>
              </a:rPr>
              <a:t>Інфографіка</a:t>
            </a:r>
            <a:r>
              <a:rPr lang="uk-UA" sz="4400" b="1" dirty="0" smtClean="0">
                <a:solidFill>
                  <a:schemeClr val="tx1"/>
                </a:solidFill>
                <a:effectLst/>
              </a:rPr>
              <a:t> ЄС-2030 - сьогодення</a:t>
            </a:r>
            <a:endParaRPr lang="ru-RU" sz="44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" t="22987" r="5725" b="53783"/>
          <a:stretch/>
        </p:blipFill>
        <p:spPr>
          <a:xfrm>
            <a:off x="1691680" y="1772816"/>
            <a:ext cx="5976663" cy="4939794"/>
          </a:xfrm>
        </p:spPr>
      </p:pic>
    </p:spTree>
    <p:extLst>
      <p:ext uri="{BB962C8B-B14F-4D97-AF65-F5344CB8AC3E}">
        <p14:creationId xmlns:p14="http://schemas.microsoft.com/office/powerpoint/2010/main" xmlns="" val="156473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4365104"/>
          </a:xfrm>
        </p:spPr>
        <p:txBody>
          <a:bodyPr/>
          <a:lstStyle/>
          <a:p>
            <a:r>
              <a:rPr lang="uk-UA" sz="4800" b="1" dirty="0" err="1">
                <a:solidFill>
                  <a:schemeClr val="tx1"/>
                </a:solidFill>
                <a:effectLst/>
              </a:rPr>
              <a:t>Інфографіка</a:t>
            </a:r>
            <a:r>
              <a:rPr lang="uk-UA" sz="4800" b="1" dirty="0">
                <a:solidFill>
                  <a:schemeClr val="tx1"/>
                </a:solidFill>
                <a:effectLst/>
              </a:rPr>
              <a:t> </a:t>
            </a:r>
            <a:r>
              <a:rPr lang="uk-UA" sz="4800" b="1" dirty="0" smtClean="0">
                <a:solidFill>
                  <a:schemeClr val="tx1"/>
                </a:solidFill>
                <a:effectLst/>
              </a:rPr>
              <a:t/>
            </a:r>
            <a:br>
              <a:rPr lang="uk-UA" sz="4800" b="1" dirty="0" smtClean="0">
                <a:solidFill>
                  <a:schemeClr val="tx1"/>
                </a:solidFill>
                <a:effectLst/>
              </a:rPr>
            </a:br>
            <a:r>
              <a:rPr lang="uk-UA" sz="4800" b="1" dirty="0" smtClean="0">
                <a:solidFill>
                  <a:schemeClr val="tx1"/>
                </a:solidFill>
                <a:effectLst/>
              </a:rPr>
              <a:t>ЄС-2030 </a:t>
            </a:r>
            <a:br>
              <a:rPr lang="uk-UA" sz="4800" b="1" dirty="0" smtClean="0">
                <a:solidFill>
                  <a:schemeClr val="tx1"/>
                </a:solidFill>
                <a:effectLst/>
              </a:rPr>
            </a:br>
            <a:r>
              <a:rPr lang="uk-UA" sz="4800" b="1" dirty="0" smtClean="0">
                <a:solidFill>
                  <a:schemeClr val="tx1"/>
                </a:solidFill>
                <a:effectLst/>
              </a:rPr>
              <a:t>- майбутнє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" t="60554" r="6236" b="5373"/>
          <a:stretch/>
        </p:blipFill>
        <p:spPr>
          <a:xfrm>
            <a:off x="4283968" y="404664"/>
            <a:ext cx="4860032" cy="5932268"/>
          </a:xfrm>
        </p:spPr>
      </p:pic>
    </p:spTree>
    <p:extLst>
      <p:ext uri="{BB962C8B-B14F-4D97-AF65-F5344CB8AC3E}">
        <p14:creationId xmlns:p14="http://schemas.microsoft.com/office/powerpoint/2010/main" xmlns="" val="1691873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chemeClr val="tx1"/>
                </a:solidFill>
                <a:effectLst/>
              </a:rPr>
              <a:t>Впровадження НВДЕ в Україні</a:t>
            </a: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6700467"/>
              </p:ext>
            </p:extLst>
          </p:nvPr>
        </p:nvGraphicFramePr>
        <p:xfrm>
          <a:off x="611560" y="1916832"/>
          <a:ext cx="8229600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5968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Вид альтернативного</a:t>
                      </a:r>
                      <a:r>
                        <a:rPr lang="uk-UA" b="1" baseline="0" dirty="0" smtClean="0"/>
                        <a:t> палива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Економія витрат</a:t>
                      </a:r>
                      <a:r>
                        <a:rPr lang="uk-UA" b="1" baseline="0" dirty="0" smtClean="0"/>
                        <a:t> відносно традиційних видів палива, т </a:t>
                      </a:r>
                      <a:r>
                        <a:rPr lang="uk-UA" b="1" baseline="0" dirty="0" err="1" smtClean="0"/>
                        <a:t>у.п</a:t>
                      </a:r>
                      <a:r>
                        <a:rPr lang="uk-UA" b="1" baseline="0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</a:tr>
              <a:tr h="750312">
                <a:tc>
                  <a:txBody>
                    <a:bodyPr/>
                    <a:lstStyle/>
                    <a:p>
                      <a:r>
                        <a:rPr lang="uk-UA" b="1" dirty="0" err="1" smtClean="0"/>
                        <a:t>Низькопотенціальна</a:t>
                      </a:r>
                      <a:r>
                        <a:rPr lang="uk-UA" b="1" dirty="0" smtClean="0"/>
                        <a:t> </a:t>
                      </a:r>
                      <a:r>
                        <a:rPr lang="uk-UA" b="1" dirty="0" err="1" smtClean="0"/>
                        <a:t>енегрія</a:t>
                      </a:r>
                      <a:r>
                        <a:rPr lang="uk-UA" b="1" dirty="0" smtClean="0"/>
                        <a:t> довкілля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22 000</a:t>
                      </a:r>
                      <a:endParaRPr lang="ru-RU" b="1" dirty="0"/>
                    </a:p>
                  </a:txBody>
                  <a:tcPr/>
                </a:tc>
              </a:tr>
              <a:tr h="64861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Сонячні колектори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60 000</a:t>
                      </a:r>
                      <a:endParaRPr lang="ru-RU" b="1" dirty="0"/>
                    </a:p>
                  </a:txBody>
                  <a:tcPr/>
                </a:tc>
              </a:tr>
              <a:tr h="64861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Органічні</a:t>
                      </a:r>
                      <a:r>
                        <a:rPr lang="uk-UA" b="1" baseline="0" dirty="0" smtClean="0"/>
                        <a:t> відходи промисловості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16</a:t>
                      </a:r>
                      <a:r>
                        <a:rPr lang="uk-UA" b="1" baseline="0" dirty="0" smtClean="0"/>
                        <a:t> 000- </a:t>
                      </a:r>
                      <a:r>
                        <a:rPr lang="uk-UA" b="1" dirty="0" smtClean="0"/>
                        <a:t> 30</a:t>
                      </a:r>
                      <a:r>
                        <a:rPr lang="uk-UA" b="1" baseline="0" dirty="0" smtClean="0"/>
                        <a:t> 400</a:t>
                      </a:r>
                      <a:endParaRPr lang="ru-RU" b="1" dirty="0"/>
                    </a:p>
                  </a:txBody>
                  <a:tcPr/>
                </a:tc>
              </a:tr>
              <a:tr h="64861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Теплота пробурених свердловин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12 600</a:t>
                      </a:r>
                      <a:endParaRPr lang="ru-RU" b="1" dirty="0"/>
                    </a:p>
                  </a:txBody>
                  <a:tcPr/>
                </a:tc>
              </a:tr>
              <a:tr h="648616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Теплота геотермальних джерел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12 000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2025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>
                <a:solidFill>
                  <a:schemeClr val="tx1"/>
                </a:solidFill>
                <a:effectLst/>
              </a:rPr>
              <a:t>Пропозиції на ринку України</a:t>
            </a:r>
            <a:endParaRPr lang="ru-RU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2800" dirty="0" err="1" smtClean="0">
                <a:latin typeface="+mn-lt"/>
              </a:rPr>
              <a:t>Вітрогенератори</a:t>
            </a:r>
            <a:endParaRPr lang="uk-UA" sz="28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uk-UA" sz="2800" dirty="0" smtClean="0">
                <a:latin typeface="+mn-lt"/>
              </a:rPr>
              <a:t>Автономне освітлення</a:t>
            </a:r>
          </a:p>
          <a:p>
            <a:pPr>
              <a:buFontTx/>
              <a:buChar char="-"/>
            </a:pPr>
            <a:r>
              <a:rPr lang="uk-UA" sz="2800" dirty="0" err="1" smtClean="0">
                <a:latin typeface="+mn-lt"/>
              </a:rPr>
              <a:t>Геліосистеми</a:t>
            </a:r>
            <a:r>
              <a:rPr lang="uk-UA" sz="2800" dirty="0" smtClean="0">
                <a:latin typeface="+mn-lt"/>
              </a:rPr>
              <a:t>  для побутових та комерційних об</a:t>
            </a:r>
            <a:r>
              <a:rPr lang="en-IE" sz="2800" dirty="0" smtClean="0">
                <a:latin typeface="+mn-lt"/>
              </a:rPr>
              <a:t>’</a:t>
            </a:r>
            <a:r>
              <a:rPr lang="uk-UA" sz="2800" dirty="0" err="1" smtClean="0">
                <a:latin typeface="+mn-lt"/>
              </a:rPr>
              <a:t>єктів</a:t>
            </a:r>
            <a:endParaRPr lang="uk-UA" sz="28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uk-UA" sz="2800" dirty="0" smtClean="0">
                <a:latin typeface="+mn-lt"/>
              </a:rPr>
              <a:t>Теплові насоси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+mn-lt"/>
              </a:rPr>
              <a:t>Твердопаливні котли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+mn-lt"/>
              </a:rPr>
              <a:t>Індукційні котли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+mn-lt"/>
              </a:rPr>
              <a:t>Утеплення стін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520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63538" cy="6310272"/>
          </a:xfrm>
        </p:spPr>
      </p:pic>
    </p:spTree>
    <p:extLst>
      <p:ext uri="{BB962C8B-B14F-4D97-AF65-F5344CB8AC3E}">
        <p14:creationId xmlns:p14="http://schemas.microsoft.com/office/powerpoint/2010/main" xmlns="" val="410498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/>
          <a:lstStyle/>
          <a:p>
            <a:pPr lvl="1" algn="ctr"/>
            <a:r>
              <a:rPr lang="en-US" sz="3200" b="1" i="1" u="sng" dirty="0" err="1"/>
              <a:t>Складові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системи</a:t>
            </a:r>
            <a:r>
              <a:rPr lang="en-US" sz="3200" b="1" i="1" u="sng" dirty="0"/>
              <a:t> </a:t>
            </a:r>
            <a:r>
              <a:rPr lang="en-US" sz="3200" b="1" i="1" u="sng" dirty="0" err="1"/>
              <a:t>теплозабезпечення</a:t>
            </a:r>
            <a:endParaRPr lang="ru-RU" sz="32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lvl="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об’єкти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генерації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теплової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енергії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/>
              <a:t>(ТЕЦ, ТЕС, АЕС,, </a:t>
            </a:r>
            <a:r>
              <a:rPr lang="en-US" dirty="0" err="1" smtClean="0"/>
              <a:t>централізовані</a:t>
            </a:r>
            <a:r>
              <a:rPr lang="en-US" dirty="0" smtClean="0"/>
              <a:t> </a:t>
            </a:r>
            <a:r>
              <a:rPr lang="en-US" dirty="0" err="1" smtClean="0"/>
              <a:t>опалювальні</a:t>
            </a:r>
            <a:r>
              <a:rPr lang="en-US" dirty="0" smtClean="0"/>
              <a:t> </a:t>
            </a:r>
            <a:r>
              <a:rPr lang="en-US" dirty="0" err="1" smtClean="0"/>
              <a:t>котельні</a:t>
            </a:r>
            <a:r>
              <a:rPr lang="en-US" dirty="0" smtClean="0"/>
              <a:t>, (НВДЕ))…;</a:t>
            </a:r>
            <a:endParaRPr lang="ru-RU" dirty="0" smtClean="0"/>
          </a:p>
          <a:p>
            <a:pPr lvl="0"/>
            <a:endParaRPr lang="en-US" dirty="0" smtClean="0"/>
          </a:p>
          <a:p>
            <a:pPr lvl="0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об’єкти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передачі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розподілу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теплової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енергії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споживачам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магістральні</a:t>
            </a:r>
            <a:r>
              <a:rPr lang="en-US" dirty="0" smtClean="0"/>
              <a:t> </a:t>
            </a:r>
            <a:r>
              <a:rPr lang="en-US" dirty="0" err="1" smtClean="0"/>
              <a:t>теплові</a:t>
            </a:r>
            <a:r>
              <a:rPr lang="en-US" dirty="0" smtClean="0"/>
              <a:t> </a:t>
            </a:r>
            <a:r>
              <a:rPr lang="en-US" dirty="0" err="1" smtClean="0"/>
              <a:t>мережі</a:t>
            </a:r>
            <a:r>
              <a:rPr lang="en-US" dirty="0" smtClean="0"/>
              <a:t>, </a:t>
            </a:r>
            <a:r>
              <a:rPr lang="en-US" dirty="0" err="1" smtClean="0"/>
              <a:t>теплові</a:t>
            </a:r>
            <a:r>
              <a:rPr lang="en-US" dirty="0" smtClean="0"/>
              <a:t> </a:t>
            </a:r>
            <a:r>
              <a:rPr lang="en-US" dirty="0" err="1" smtClean="0"/>
              <a:t>пункти</a:t>
            </a:r>
            <a:r>
              <a:rPr lang="en-US" dirty="0" smtClean="0"/>
              <a:t>, </a:t>
            </a:r>
            <a:r>
              <a:rPr lang="en-US" dirty="0" err="1" smtClean="0"/>
              <a:t>місцеві</a:t>
            </a:r>
            <a:r>
              <a:rPr lang="en-US" dirty="0" smtClean="0"/>
              <a:t> </a:t>
            </a:r>
            <a:r>
              <a:rPr lang="en-US" dirty="0" err="1" smtClean="0"/>
              <a:t>розподільчі</a:t>
            </a:r>
            <a:r>
              <a:rPr lang="en-US" dirty="0" smtClean="0"/>
              <a:t> </a:t>
            </a:r>
            <a:r>
              <a:rPr lang="en-US" dirty="0" err="1" smtClean="0"/>
              <a:t>мережі</a:t>
            </a:r>
            <a:r>
              <a:rPr lang="en-US" dirty="0" smtClean="0"/>
              <a:t>, </a:t>
            </a:r>
            <a:r>
              <a:rPr lang="en-US" dirty="0" err="1" smtClean="0"/>
              <a:t>зокрема</a:t>
            </a:r>
            <a:r>
              <a:rPr lang="en-US" dirty="0" smtClean="0"/>
              <a:t>, </a:t>
            </a:r>
            <a:r>
              <a:rPr lang="en-US" dirty="0" err="1" smtClean="0"/>
              <a:t>розподільчі</a:t>
            </a:r>
            <a:r>
              <a:rPr lang="en-US" dirty="0" smtClean="0"/>
              <a:t> </a:t>
            </a:r>
            <a:r>
              <a:rPr lang="en-US" dirty="0" err="1" smtClean="0"/>
              <a:t>мережі</a:t>
            </a:r>
            <a:r>
              <a:rPr lang="en-US" dirty="0" smtClean="0"/>
              <a:t> </a:t>
            </a:r>
            <a:r>
              <a:rPr lang="en-US" dirty="0" err="1" smtClean="0"/>
              <a:t>житлових</a:t>
            </a:r>
            <a:r>
              <a:rPr lang="en-US" dirty="0" smtClean="0"/>
              <a:t> </a:t>
            </a:r>
            <a:r>
              <a:rPr lang="en-US" dirty="0" err="1" smtClean="0"/>
              <a:t>будинків</a:t>
            </a:r>
            <a:r>
              <a:rPr lang="en-US" dirty="0" smtClean="0"/>
              <a:t>);</a:t>
            </a:r>
            <a:endParaRPr lang="ru-RU" dirty="0" smtClean="0"/>
          </a:p>
          <a:p>
            <a:pPr lvl="0"/>
            <a:endParaRPr lang="en-US" dirty="0" smtClean="0"/>
          </a:p>
          <a:p>
            <a:pPr lvl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управління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регулювання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постачання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теплової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енергії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21088"/>
          </a:xfrm>
        </p:spPr>
        <p:txBody>
          <a:bodyPr/>
          <a:lstStyle/>
          <a:p>
            <a:r>
              <a:rPr lang="uk-UA" sz="7200" dirty="0" smtClean="0"/>
              <a:t>Дякуємо за увагу!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10291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/>
          <a:lstStyle/>
          <a:p>
            <a:pPr lvl="1" algn="ctr" rtl="0">
              <a:lnSpc>
                <a:spcPct val="150000"/>
              </a:lnSpc>
              <a:spcBef>
                <a:spcPct val="0"/>
              </a:spcBef>
            </a:pPr>
            <a:r>
              <a:rPr lang="en-US" sz="4000" b="1" dirty="0" err="1">
                <a:latin typeface="+mn-lt"/>
              </a:rPr>
              <a:t>Складові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системи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теплозабезпечення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880989"/>
              </p:ext>
            </p:extLst>
          </p:nvPr>
        </p:nvGraphicFramePr>
        <p:xfrm>
          <a:off x="457200" y="2060848"/>
          <a:ext cx="82296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00562" y="435769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44%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14480" y="4643446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335756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42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effectLst/>
              </a:rPr>
              <a:t>Основні види палива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9015883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0076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214291"/>
            <a:ext cx="7772400" cy="571504"/>
          </a:xfrm>
        </p:spPr>
        <p:txBody>
          <a:bodyPr/>
          <a:lstStyle/>
          <a:p>
            <a:r>
              <a:rPr lang="ru-RU" sz="4400" dirty="0" err="1" smtClean="0"/>
              <a:t>Зношен</a:t>
            </a:r>
            <a:r>
              <a:rPr lang="uk-UA" sz="4400" dirty="0" err="1" smtClean="0"/>
              <a:t>ість</a:t>
            </a:r>
            <a:r>
              <a:rPr lang="uk-UA" sz="4400" dirty="0" smtClean="0"/>
              <a:t> енергоблоків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722313" y="857232"/>
            <a:ext cx="7772400" cy="5643601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92,1 % </a:t>
            </a:r>
            <a:r>
              <a:rPr lang="en-US" sz="2800" dirty="0" err="1" smtClean="0">
                <a:solidFill>
                  <a:schemeClr val="tx1"/>
                </a:solidFill>
              </a:rPr>
              <a:t>енергоблоків</a:t>
            </a:r>
            <a:r>
              <a:rPr lang="en-US" sz="2800" dirty="0" smtClean="0">
                <a:solidFill>
                  <a:schemeClr val="tx1"/>
                </a:solidFill>
              </a:rPr>
              <a:t> ТЕС </a:t>
            </a:r>
            <a:r>
              <a:rPr lang="en-US" sz="2800" dirty="0" err="1" smtClean="0">
                <a:solidFill>
                  <a:schemeClr val="tx1"/>
                </a:solidFill>
              </a:rPr>
              <a:t>відпрацювали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свій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розрахунковий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ресурс</a:t>
            </a:r>
            <a:r>
              <a:rPr lang="en-US" sz="2800" dirty="0" smtClean="0">
                <a:solidFill>
                  <a:schemeClr val="tx1"/>
                </a:solidFill>
              </a:rPr>
              <a:t> (100 </a:t>
            </a:r>
            <a:r>
              <a:rPr lang="en-US" sz="2800" dirty="0" err="1" smtClean="0">
                <a:solidFill>
                  <a:schemeClr val="tx1"/>
                </a:solidFill>
              </a:rPr>
              <a:t>тис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годин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63,8 % </a:t>
            </a:r>
            <a:r>
              <a:rPr lang="en-US" sz="2800" dirty="0" err="1" smtClean="0">
                <a:solidFill>
                  <a:schemeClr val="tx1"/>
                </a:solidFill>
              </a:rPr>
              <a:t>енергоблоків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перетнули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межу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граничного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ресурсу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та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фізичного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зносу</a:t>
            </a:r>
            <a:r>
              <a:rPr lang="en-US" sz="2800" dirty="0" smtClean="0">
                <a:solidFill>
                  <a:schemeClr val="tx1"/>
                </a:solidFill>
              </a:rPr>
              <a:t> 170 </a:t>
            </a:r>
            <a:r>
              <a:rPr lang="en-US" sz="2800" dirty="0" err="1" smtClean="0">
                <a:solidFill>
                  <a:schemeClr val="tx1"/>
                </a:solidFill>
              </a:rPr>
              <a:t>тис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та</a:t>
            </a:r>
            <a:r>
              <a:rPr lang="en-US" sz="2800" dirty="0" smtClean="0">
                <a:solidFill>
                  <a:schemeClr val="tx1"/>
                </a:solidFill>
              </a:rPr>
              <a:t> 200 </a:t>
            </a:r>
            <a:r>
              <a:rPr lang="en-US" sz="2800" dirty="0" err="1" smtClean="0">
                <a:solidFill>
                  <a:schemeClr val="tx1"/>
                </a:solidFill>
              </a:rPr>
              <a:t>тис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годин</a:t>
            </a:r>
            <a:r>
              <a:rPr lang="en-US" sz="2800" dirty="0" smtClean="0">
                <a:solidFill>
                  <a:schemeClr val="tx1"/>
                </a:solidFill>
              </a:rPr>
              <a:t> і </a:t>
            </a:r>
            <a:r>
              <a:rPr lang="en-US" sz="2800" dirty="0" err="1" smtClean="0">
                <a:solidFill>
                  <a:schemeClr val="tx1"/>
                </a:solidFill>
              </a:rPr>
              <a:t>потребують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модернізації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чи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заміни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r>
              <a:rPr lang="ru-RU" sz="2800" dirty="0" err="1" smtClean="0">
                <a:solidFill>
                  <a:schemeClr val="tx1"/>
                </a:solidFill>
              </a:rPr>
              <a:t>теплових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електростанціях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майже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всі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енергоблоки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перевищили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подвійний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розрахунковий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термін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68580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err="1" smtClean="0">
                <a:solidFill>
                  <a:srgbClr val="0070C0"/>
                </a:solidFill>
              </a:rPr>
              <a:t>Зношен</a:t>
            </a:r>
            <a:r>
              <a:rPr lang="uk-UA" sz="2800" b="1" dirty="0" err="1" smtClean="0">
                <a:solidFill>
                  <a:srgbClr val="0070C0"/>
                </a:solidFill>
              </a:rPr>
              <a:t>ість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комунальної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теплоенергетики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сфері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підприємств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комунальної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теплоенергетики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близько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60 %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котелень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вже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відпрацювали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свій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нормативний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термін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2800" b="1" dirty="0" smtClean="0">
                <a:solidFill>
                  <a:srgbClr val="FF0000"/>
                </a:solidFill>
              </a:rPr>
              <a:t>38 %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котелень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експлуатуються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малоефективні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застарілі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котли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низьким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коефіцієнтом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корисної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дії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(ККД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Майже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40 %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теплових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пунктів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перебувають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аварійному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стані</a:t>
            </a: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72272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Експлуатація</a:t>
            </a:r>
            <a:r>
              <a:rPr lang="ru-RU" b="1" dirty="0" smtClean="0"/>
              <a:t> морально </a:t>
            </a:r>
            <a:r>
              <a:rPr lang="ru-RU" b="1" dirty="0" err="1" smtClean="0"/>
              <a:t>застарілого</a:t>
            </a:r>
            <a:r>
              <a:rPr lang="ru-RU" b="1" dirty="0" smtClean="0"/>
              <a:t> та </a:t>
            </a:r>
            <a:r>
              <a:rPr lang="ru-RU" b="1" dirty="0" err="1" smtClean="0"/>
              <a:t>фізично</a:t>
            </a:r>
            <a:r>
              <a:rPr lang="ru-RU" b="1" dirty="0" smtClean="0"/>
              <a:t> </a:t>
            </a:r>
            <a:r>
              <a:rPr lang="ru-RU" b="1" dirty="0" err="1" smtClean="0"/>
              <a:t>зношеного</a:t>
            </a:r>
            <a:r>
              <a:rPr lang="ru-RU" b="1" dirty="0" smtClean="0"/>
              <a:t> </a:t>
            </a:r>
            <a:r>
              <a:rPr lang="ru-RU" b="1" dirty="0" err="1" smtClean="0"/>
              <a:t>обладнання</a:t>
            </a:r>
            <a:r>
              <a:rPr lang="ru-RU" b="1" dirty="0" smtClean="0"/>
              <a:t> </a:t>
            </a:r>
            <a:r>
              <a:rPr lang="ru-RU" b="1" dirty="0" err="1" smtClean="0"/>
              <a:t>призводить</a:t>
            </a:r>
            <a:r>
              <a:rPr lang="ru-RU" b="1" dirty="0" smtClean="0"/>
              <a:t> до </a:t>
            </a:r>
            <a:r>
              <a:rPr lang="ru-RU" b="1" dirty="0" err="1" smtClean="0"/>
              <a:t>перевитрат</a:t>
            </a:r>
            <a:r>
              <a:rPr lang="ru-RU" b="1" dirty="0" smtClean="0"/>
              <a:t> </a:t>
            </a:r>
            <a:r>
              <a:rPr lang="ru-RU" b="1" dirty="0" err="1" smtClean="0"/>
              <a:t>палива</a:t>
            </a:r>
            <a:r>
              <a:rPr lang="ru-RU" b="1" dirty="0" smtClean="0"/>
              <a:t> (</a:t>
            </a:r>
            <a:r>
              <a:rPr lang="ru-RU" b="1" dirty="0" err="1" smtClean="0"/>
              <a:t>які</a:t>
            </a:r>
            <a:r>
              <a:rPr lang="ru-RU" b="1" dirty="0" smtClean="0"/>
              <a:t> на </a:t>
            </a:r>
            <a:r>
              <a:rPr lang="ru-RU" b="1" dirty="0" smtClean="0">
                <a:solidFill>
                  <a:srgbClr val="FF0000"/>
                </a:solidFill>
              </a:rPr>
              <a:t>20 % </a:t>
            </a:r>
            <a:r>
              <a:rPr lang="ru-RU" b="1" dirty="0" err="1" smtClean="0"/>
              <a:t>вищі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середнього</a:t>
            </a:r>
            <a:r>
              <a:rPr lang="ru-RU" b="1" dirty="0" smtClean="0"/>
              <a:t> </a:t>
            </a:r>
            <a:r>
              <a:rPr lang="ru-RU" b="1" dirty="0" err="1" smtClean="0"/>
              <a:t>світового</a:t>
            </a:r>
            <a:r>
              <a:rPr lang="ru-RU" b="1" dirty="0" smtClean="0"/>
              <a:t> </a:t>
            </a:r>
            <a:r>
              <a:rPr lang="ru-RU" b="1" dirty="0" err="1" smtClean="0"/>
              <a:t>рівня</a:t>
            </a:r>
            <a:r>
              <a:rPr lang="ru-RU" b="1" dirty="0" smtClean="0"/>
              <a:t>) </a:t>
            </a:r>
            <a:r>
              <a:rPr lang="ru-RU" b="1" dirty="0" err="1" smtClean="0"/>
              <a:t>забруднення</a:t>
            </a:r>
            <a:r>
              <a:rPr lang="ru-RU" b="1" dirty="0" smtClean="0"/>
              <a:t> </a:t>
            </a:r>
            <a:r>
              <a:rPr lang="ru-RU" b="1" dirty="0" err="1" smtClean="0"/>
              <a:t>навколишнього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.</a:t>
            </a:r>
            <a:endParaRPr lang="en-US" b="1" dirty="0" smtClean="0"/>
          </a:p>
          <a:p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природного газу,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на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теплової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в </a:t>
            </a:r>
            <a:r>
              <a:rPr lang="ru-RU" dirty="0" err="1" smtClean="0"/>
              <a:t>комунальній</a:t>
            </a:r>
            <a:r>
              <a:rPr lang="ru-RU" dirty="0" smtClean="0"/>
              <a:t> </a:t>
            </a:r>
            <a:r>
              <a:rPr lang="ru-RU" dirty="0" err="1" smtClean="0"/>
              <a:t>теплоенергетиці</a:t>
            </a:r>
            <a:r>
              <a:rPr lang="ru-RU" dirty="0" smtClean="0"/>
              <a:t>, </a:t>
            </a:r>
            <a:r>
              <a:rPr lang="ru-RU" dirty="0" err="1" smtClean="0"/>
              <a:t>припадають</a:t>
            </a:r>
            <a:r>
              <a:rPr lang="ru-RU" dirty="0" smtClean="0"/>
              <a:t> на </a:t>
            </a:r>
            <a:r>
              <a:rPr lang="ru-RU" dirty="0" err="1" smtClean="0"/>
              <a:t>споживання</a:t>
            </a:r>
            <a:r>
              <a:rPr lang="ru-RU" dirty="0" smtClean="0"/>
              <a:t> (до </a:t>
            </a:r>
            <a:r>
              <a:rPr lang="ru-RU" b="1" dirty="0" smtClean="0">
                <a:solidFill>
                  <a:srgbClr val="FF0000"/>
                </a:solidFill>
              </a:rPr>
              <a:t>30 %</a:t>
            </a:r>
            <a:r>
              <a:rPr lang="ru-RU" dirty="0" smtClean="0"/>
              <a:t>.). </a:t>
            </a:r>
          </a:p>
          <a:p>
            <a:r>
              <a:rPr lang="en-US" b="1" dirty="0" err="1" smtClean="0"/>
              <a:t>Кожен</a:t>
            </a:r>
            <a:r>
              <a:rPr lang="en-US" b="1" dirty="0" smtClean="0"/>
              <a:t> </a:t>
            </a:r>
            <a:r>
              <a:rPr lang="en-US" b="1" dirty="0" err="1" smtClean="0"/>
              <a:t>третій</a:t>
            </a:r>
            <a:r>
              <a:rPr lang="en-US" b="1" dirty="0" smtClean="0"/>
              <a:t> </a:t>
            </a:r>
            <a:r>
              <a:rPr lang="en-US" b="1" dirty="0" err="1" smtClean="0"/>
              <a:t>житловий</a:t>
            </a:r>
            <a:r>
              <a:rPr lang="en-US" b="1" dirty="0" smtClean="0"/>
              <a:t> </a:t>
            </a:r>
            <a:r>
              <a:rPr lang="en-US" b="1" dirty="0" err="1" smtClean="0"/>
              <a:t>будинок</a:t>
            </a:r>
            <a:r>
              <a:rPr lang="en-US" b="1" dirty="0" smtClean="0"/>
              <a:t> </a:t>
            </a:r>
            <a:r>
              <a:rPr lang="en-US" b="1" dirty="0" err="1" smtClean="0"/>
              <a:t>потребує</a:t>
            </a:r>
            <a:r>
              <a:rPr lang="en-US" b="1" dirty="0" smtClean="0"/>
              <a:t> </a:t>
            </a:r>
            <a:r>
              <a:rPr lang="en-US" b="1" dirty="0" err="1" smtClean="0"/>
              <a:t>капітального</a:t>
            </a:r>
            <a:r>
              <a:rPr lang="en-US" b="1" dirty="0" smtClean="0"/>
              <a:t> </a:t>
            </a:r>
            <a:r>
              <a:rPr lang="ru-RU" b="1" dirty="0" smtClean="0"/>
              <a:t>ремонту.</a:t>
            </a:r>
          </a:p>
          <a:p>
            <a:r>
              <a:rPr lang="ru-RU" b="1" dirty="0" smtClean="0"/>
              <a:t> </a:t>
            </a:r>
            <a:r>
              <a:rPr lang="ru-RU" i="1" dirty="0" smtClean="0"/>
              <a:t>В </a:t>
            </a:r>
            <a:r>
              <a:rPr lang="ru-RU" i="1" dirty="0" err="1" smtClean="0"/>
              <a:t>аварійному</a:t>
            </a:r>
            <a:r>
              <a:rPr lang="ru-RU" i="1" dirty="0" smtClean="0"/>
              <a:t> </a:t>
            </a:r>
            <a:r>
              <a:rPr lang="ru-RU" i="1" dirty="0" err="1" smtClean="0"/>
              <a:t>стані</a:t>
            </a:r>
            <a:r>
              <a:rPr lang="ru-RU" i="1" dirty="0" smtClean="0"/>
              <a:t> </a:t>
            </a:r>
            <a:r>
              <a:rPr lang="ru-RU" i="1" dirty="0" err="1" smtClean="0"/>
              <a:t>перебуває</a:t>
            </a:r>
            <a:r>
              <a:rPr lang="ru-RU" i="1" dirty="0" smtClean="0"/>
              <a:t> </a:t>
            </a:r>
            <a:r>
              <a:rPr lang="ru-RU" i="1" dirty="0" err="1" smtClean="0"/>
              <a:t>більше</a:t>
            </a:r>
            <a:r>
              <a:rPr lang="ru-RU" i="1" dirty="0" smtClean="0"/>
              <a:t> </a:t>
            </a:r>
            <a:r>
              <a:rPr lang="ru-RU" i="1" dirty="0" err="1" smtClean="0"/>
              <a:t>третини</a:t>
            </a:r>
            <a:r>
              <a:rPr lang="ru-RU" i="1" dirty="0" smtClean="0"/>
              <a:t> </a:t>
            </a:r>
            <a:r>
              <a:rPr lang="ru-RU" i="1" dirty="0" err="1" smtClean="0"/>
              <a:t>водопровідно</a:t>
            </a:r>
            <a:r>
              <a:rPr lang="ru-RU" i="1" dirty="0" smtClean="0"/>
              <a:t>- </a:t>
            </a:r>
            <a:r>
              <a:rPr lang="ru-RU" i="1" dirty="0" err="1" smtClean="0"/>
              <a:t>каналізаційних</a:t>
            </a:r>
            <a:r>
              <a:rPr lang="ru-RU" i="1" dirty="0" smtClean="0"/>
              <a:t> та </a:t>
            </a:r>
            <a:r>
              <a:rPr lang="ru-RU" i="1" dirty="0" err="1" smtClean="0"/>
              <a:t>теплових</a:t>
            </a:r>
            <a:r>
              <a:rPr lang="ru-RU" i="1" dirty="0" smtClean="0"/>
              <a:t> мереж, </a:t>
            </a:r>
            <a:r>
              <a:rPr lang="ru-RU" i="1" dirty="0" err="1" smtClean="0"/>
              <a:t>близько</a:t>
            </a:r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30 % </a:t>
            </a:r>
            <a:r>
              <a:rPr lang="ru-RU" i="1" dirty="0" err="1" smtClean="0"/>
              <a:t>теплопунктів</a:t>
            </a:r>
            <a:r>
              <a:rPr lang="ru-RU" i="1" dirty="0" smtClean="0"/>
              <a:t>. </a:t>
            </a:r>
          </a:p>
          <a:p>
            <a:r>
              <a:rPr lang="ru-RU" b="1" dirty="0" err="1" smtClean="0"/>
              <a:t>Кожен</a:t>
            </a:r>
            <a:r>
              <a:rPr lang="ru-RU" b="1" dirty="0" smtClean="0"/>
              <a:t> </a:t>
            </a:r>
            <a:r>
              <a:rPr lang="ru-RU" b="1" dirty="0" err="1" smtClean="0"/>
              <a:t>четвертий</a:t>
            </a:r>
            <a:r>
              <a:rPr lang="ru-RU" b="1" dirty="0" smtClean="0"/>
              <a:t> </a:t>
            </a:r>
            <a:r>
              <a:rPr lang="ru-RU" b="1" dirty="0" err="1" smtClean="0"/>
              <a:t>міський</a:t>
            </a:r>
            <a:r>
              <a:rPr lang="ru-RU" b="1" dirty="0" smtClean="0"/>
              <a:t> житель </a:t>
            </a:r>
            <a:r>
              <a:rPr lang="ru-RU" b="1" dirty="0" err="1" smtClean="0"/>
              <a:t>проживає</a:t>
            </a:r>
            <a:r>
              <a:rPr lang="ru-RU" b="1" dirty="0" smtClean="0"/>
              <a:t> у </a:t>
            </a:r>
            <a:r>
              <a:rPr lang="ru-RU" b="1" dirty="0" err="1" smtClean="0"/>
              <a:t>житлових</a:t>
            </a:r>
            <a:r>
              <a:rPr lang="ru-RU" b="1" dirty="0" smtClean="0"/>
              <a:t> </a:t>
            </a:r>
            <a:r>
              <a:rPr lang="ru-RU" b="1" dirty="0" err="1" smtClean="0"/>
              <a:t>приміщеннях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незадовільний</a:t>
            </a:r>
            <a:r>
              <a:rPr lang="ru-RU" b="1" dirty="0" smtClean="0"/>
              <a:t> </a:t>
            </a:r>
            <a:r>
              <a:rPr lang="ru-RU" b="1" dirty="0" err="1" smtClean="0"/>
              <a:t>технічний</a:t>
            </a:r>
            <a:r>
              <a:rPr lang="ru-RU" b="1" dirty="0" smtClean="0"/>
              <a:t> стан, </a:t>
            </a:r>
            <a:r>
              <a:rPr lang="ru-RU" b="1" dirty="0" err="1" smtClean="0"/>
              <a:t>низькі</a:t>
            </a:r>
            <a:r>
              <a:rPr lang="ru-RU" b="1" dirty="0" smtClean="0"/>
              <a:t> </a:t>
            </a:r>
            <a:r>
              <a:rPr lang="ru-RU" b="1" dirty="0" err="1" smtClean="0"/>
              <a:t>експлуатаційні</a:t>
            </a:r>
            <a:r>
              <a:rPr lang="ru-RU" b="1" dirty="0" smtClean="0"/>
              <a:t> </a:t>
            </a:r>
            <a:r>
              <a:rPr lang="ru-RU" b="1" dirty="0" err="1" smtClean="0"/>
              <a:t>якості</a:t>
            </a:r>
            <a:r>
              <a:rPr lang="ru-RU" b="1" dirty="0" smtClean="0"/>
              <a:t> та </a:t>
            </a:r>
            <a:r>
              <a:rPr lang="ru-RU" b="1" dirty="0" err="1" smtClean="0"/>
              <a:t>вичерпали</a:t>
            </a:r>
            <a:r>
              <a:rPr lang="ru-RU" b="1" dirty="0" smtClean="0"/>
              <a:t> </a:t>
            </a:r>
            <a:r>
              <a:rPr lang="ru-RU" b="1" dirty="0" err="1" smtClean="0"/>
              <a:t>свій</a:t>
            </a:r>
            <a:r>
              <a:rPr lang="ru-RU" b="1" dirty="0" smtClean="0"/>
              <a:t> </a:t>
            </a:r>
            <a:r>
              <a:rPr lang="ru-RU" b="1" dirty="0" err="1" smtClean="0"/>
              <a:t>експлуатаційний</a:t>
            </a:r>
            <a:r>
              <a:rPr lang="ru-RU" b="1" dirty="0" smtClean="0"/>
              <a:t> ресурс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6"/>
          </a:xfrm>
        </p:spPr>
        <p:txBody>
          <a:bodyPr/>
          <a:lstStyle/>
          <a:p>
            <a:pPr lvl="1" algn="ctr" rtl="0">
              <a:lnSpc>
                <a:spcPts val="5800"/>
              </a:lnSpc>
              <a:spcBef>
                <a:spcPct val="0"/>
              </a:spcBef>
            </a:pPr>
            <a:r>
              <a:rPr lang="ru-RU" sz="2400" b="1" dirty="0" err="1" smtClean="0">
                <a:solidFill>
                  <a:srgbClr val="00B050"/>
                </a:solidFill>
              </a:rPr>
              <a:t>Світовий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і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європейський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досвід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реформування</a:t>
            </a:r>
            <a:r>
              <a:rPr lang="ru-RU" sz="2400" b="1" dirty="0" smtClean="0">
                <a:solidFill>
                  <a:srgbClr val="00B050"/>
                </a:solidFill>
              </a:rPr>
              <a:t> систем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Головними</a:t>
            </a:r>
            <a:r>
              <a:rPr lang="ru-RU" b="1" dirty="0" smtClean="0"/>
              <a:t> </a:t>
            </a:r>
            <a:r>
              <a:rPr lang="ru-RU" b="1" dirty="0" err="1" smtClean="0"/>
              <a:t>тенденціями</a:t>
            </a:r>
            <a:r>
              <a:rPr lang="ru-RU" b="1" dirty="0" smtClean="0"/>
              <a:t> на ринках </a:t>
            </a:r>
            <a:r>
              <a:rPr lang="ru-RU" b="1" dirty="0" err="1" smtClean="0"/>
              <a:t>теплової</a:t>
            </a:r>
            <a:r>
              <a:rPr lang="ru-RU" b="1" dirty="0" smtClean="0"/>
              <a:t> </a:t>
            </a:r>
            <a:r>
              <a:rPr lang="ru-RU" b="1" dirty="0" err="1" smtClean="0"/>
              <a:t>енергії</a:t>
            </a:r>
            <a:r>
              <a:rPr lang="ru-RU" b="1" dirty="0" smtClean="0"/>
              <a:t> </a:t>
            </a:r>
            <a:r>
              <a:rPr lang="ru-RU" b="1" dirty="0" err="1" smtClean="0"/>
              <a:t>країн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подальша</a:t>
            </a:r>
            <a:r>
              <a:rPr lang="ru-RU" dirty="0" smtClean="0"/>
              <a:t> </a:t>
            </a:r>
            <a:r>
              <a:rPr lang="ru-RU" dirty="0" err="1" smtClean="0"/>
              <a:t>централізація</a:t>
            </a:r>
            <a:r>
              <a:rPr lang="ru-RU" dirty="0" smtClean="0"/>
              <a:t> систем </a:t>
            </a:r>
            <a:r>
              <a:rPr lang="ru-RU" dirty="0" err="1" smtClean="0"/>
              <a:t>теплопостачання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енергоефективності</a:t>
            </a:r>
            <a:r>
              <a:rPr lang="ru-RU" dirty="0" smtClean="0"/>
              <a:t> при </a:t>
            </a:r>
            <a:r>
              <a:rPr lang="ru-RU" dirty="0" err="1" smtClean="0"/>
              <a:t>виробництві</a:t>
            </a:r>
            <a:r>
              <a:rPr lang="ru-RU" dirty="0" smtClean="0"/>
              <a:t>, </a:t>
            </a:r>
            <a:r>
              <a:rPr lang="ru-RU" dirty="0" err="1" smtClean="0"/>
              <a:t>транспортуванні</a:t>
            </a:r>
            <a:r>
              <a:rPr lang="ru-RU" dirty="0" smtClean="0"/>
              <a:t>, </a:t>
            </a:r>
            <a:r>
              <a:rPr lang="ru-RU" dirty="0" err="1" smtClean="0"/>
              <a:t>споживанні</a:t>
            </a:r>
            <a:r>
              <a:rPr lang="ru-RU" dirty="0" smtClean="0"/>
              <a:t> </a:t>
            </a:r>
            <a:r>
              <a:rPr lang="ru-RU" dirty="0" err="1" smtClean="0"/>
              <a:t>теплової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</a:p>
          <a:p>
            <a:endParaRPr lang="ru-RU" dirty="0" smtClean="0"/>
          </a:p>
          <a:p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</a:t>
            </a:r>
            <a:r>
              <a:rPr lang="ru-RU" dirty="0" err="1" smtClean="0"/>
              <a:t>нетрадиційних</a:t>
            </a:r>
            <a:r>
              <a:rPr lang="ru-RU" dirty="0" smtClean="0"/>
              <a:t> та </a:t>
            </a:r>
            <a:r>
              <a:rPr lang="ru-RU" dirty="0" err="1" smtClean="0"/>
              <a:t>відновлюваних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r>
              <a:rPr lang="uk-UA" sz="4000" dirty="0" smtClean="0"/>
              <a:t>Ц</a:t>
            </a:r>
            <a:r>
              <a:rPr lang="en-US" sz="4000" dirty="0" err="1" smtClean="0"/>
              <a:t>ентралізован</a:t>
            </a:r>
            <a:r>
              <a:rPr lang="uk-UA" sz="4000" dirty="0" smtClean="0"/>
              <a:t>е</a:t>
            </a:r>
            <a:r>
              <a:rPr lang="en-US" sz="4000" dirty="0" smtClean="0"/>
              <a:t> </a:t>
            </a:r>
            <a:r>
              <a:rPr lang="en-US" sz="4000" dirty="0" err="1" smtClean="0"/>
              <a:t>теплопостачання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err="1" smtClean="0"/>
              <a:t>Перевагами</a:t>
            </a:r>
            <a:r>
              <a:rPr lang="en-US" b="1" dirty="0" smtClean="0"/>
              <a:t> </a:t>
            </a:r>
            <a:r>
              <a:rPr lang="en-US" b="1" dirty="0" err="1" smtClean="0"/>
              <a:t>централізованого</a:t>
            </a:r>
            <a:r>
              <a:rPr lang="en-US" b="1" dirty="0" smtClean="0"/>
              <a:t> </a:t>
            </a:r>
            <a:r>
              <a:rPr lang="en-US" b="1" dirty="0" err="1" smtClean="0"/>
              <a:t>теплопостачання</a:t>
            </a:r>
            <a:r>
              <a:rPr lang="en-US" b="1" dirty="0" smtClean="0"/>
              <a:t> є:</a:t>
            </a:r>
            <a:endParaRPr lang="ru-RU" b="1" dirty="0" smtClean="0"/>
          </a:p>
          <a:p>
            <a:pPr lvl="0"/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конкурентоспроможності</a:t>
            </a:r>
            <a:r>
              <a:rPr lang="ru-RU" dirty="0" smtClean="0"/>
              <a:t> систем </a:t>
            </a:r>
            <a:r>
              <a:rPr lang="ru-RU" dirty="0" err="1" smtClean="0"/>
              <a:t>теплопостачання</a:t>
            </a:r>
            <a:r>
              <a:rPr lang="ru-RU" dirty="0" smtClean="0"/>
              <a:t> при </a:t>
            </a:r>
            <a:r>
              <a:rPr lang="ru-RU" dirty="0" err="1" smtClean="0"/>
              <a:t>ущільненні</a:t>
            </a:r>
            <a:r>
              <a:rPr lang="ru-RU" dirty="0" smtClean="0"/>
              <a:t> </a:t>
            </a:r>
            <a:r>
              <a:rPr lang="ru-RU" dirty="0" err="1" smtClean="0"/>
              <a:t>забудови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збільшенні</a:t>
            </a:r>
            <a:r>
              <a:rPr lang="ru-RU" dirty="0" smtClean="0"/>
              <a:t> </a:t>
            </a:r>
            <a:r>
              <a:rPr lang="ru-RU" dirty="0" err="1" smtClean="0"/>
              <a:t>теплових</a:t>
            </a:r>
            <a:r>
              <a:rPr lang="ru-RU" dirty="0" smtClean="0"/>
              <a:t> </a:t>
            </a:r>
            <a:r>
              <a:rPr lang="ru-RU" dirty="0" err="1" smtClean="0"/>
              <a:t>навантажень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енергоефективність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при </a:t>
            </a:r>
            <a:r>
              <a:rPr lang="ru-RU" dirty="0" err="1" smtClean="0"/>
              <a:t>застосуванні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комбінованого</a:t>
            </a:r>
            <a:r>
              <a:rPr lang="ru-RU" dirty="0" smtClean="0"/>
              <a:t> </a:t>
            </a:r>
            <a:r>
              <a:rPr lang="ru-RU" dirty="0" err="1" smtClean="0"/>
              <a:t>виробітку</a:t>
            </a:r>
            <a:r>
              <a:rPr lang="ru-RU" dirty="0" smtClean="0"/>
              <a:t> тепла та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суттєвого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втрат</a:t>
            </a:r>
            <a:r>
              <a:rPr lang="ru-RU" dirty="0" smtClean="0"/>
              <a:t> </a:t>
            </a:r>
            <a:r>
              <a:rPr lang="ru-RU" dirty="0" err="1" smtClean="0"/>
              <a:t>теплової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новітніх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у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теплових</a:t>
            </a:r>
            <a:r>
              <a:rPr lang="ru-RU" dirty="0" smtClean="0"/>
              <a:t> мереж;</a:t>
            </a:r>
          </a:p>
          <a:p>
            <a:pPr lvl="0"/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альтернативних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побутових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відповідно</a:t>
            </a:r>
            <a:r>
              <a:rPr lang="ru-RU" dirty="0" smtClean="0"/>
              <a:t>,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теплопостачання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шкідливого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довкілля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352</TotalTime>
  <Words>868</Words>
  <Application>Microsoft Office PowerPoint</Application>
  <PresentationFormat>Экран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СТАН ТА ПЕРСПЕКТИВИ РЕФОРМУВАННЯ СИСТЕМИ ТЕПЛОЗАБЕЗПЕЧЕННЯ В УКРАЇНІ</vt:lpstr>
      <vt:lpstr>Складові системи теплозабезпечення</vt:lpstr>
      <vt:lpstr>Складові системи теплозабезпечення</vt:lpstr>
      <vt:lpstr>Основні види палива</vt:lpstr>
      <vt:lpstr>Зношеність енергоблоків</vt:lpstr>
      <vt:lpstr>Слайд 6</vt:lpstr>
      <vt:lpstr>Слайд 7</vt:lpstr>
      <vt:lpstr>Світовий і європейський досвід реформування систем</vt:lpstr>
      <vt:lpstr>Централізоване теплопостачання</vt:lpstr>
      <vt:lpstr>Слайд 10</vt:lpstr>
      <vt:lpstr>Слайд 11</vt:lpstr>
      <vt:lpstr>Приклад Польщі</vt:lpstr>
      <vt:lpstr>НВДЕ</vt:lpstr>
      <vt:lpstr>Європейський досвід реформування систем теплозабезпечення</vt:lpstr>
      <vt:lpstr>Інфографіка ЄС-2030 - сьогодення</vt:lpstr>
      <vt:lpstr>Інфографіка  ЄС-2030  - майбутнє</vt:lpstr>
      <vt:lpstr>Впровадження НВДЕ в Україні</vt:lpstr>
      <vt:lpstr>Пропозиції на ринку України</vt:lpstr>
      <vt:lpstr>Слайд 19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Теплоенегретичні рішення нового століння</dc:title>
  <dc:creator>Дарья</dc:creator>
  <cp:lastModifiedBy>Andrii Kolodii</cp:lastModifiedBy>
  <cp:revision>23</cp:revision>
  <dcterms:created xsi:type="dcterms:W3CDTF">2014-11-12T18:48:28Z</dcterms:created>
  <dcterms:modified xsi:type="dcterms:W3CDTF">2014-12-12T12:55:27Z</dcterms:modified>
</cp:coreProperties>
</file>