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70" d="100"/>
          <a:sy n="70" d="100"/>
        </p:scale>
        <p:origin x="-1805" y="-3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C07B-6CCD-402D-A6D3-2399B6D664E1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5773-BD2E-4FFD-BF27-C09793B9C6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C5773-BD2E-4FFD-BF27-C09793B9C6C6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DD0F80-BADE-409D-BF3E-1FCB0163C486}" type="datetimeFigureOut">
              <a:rPr lang="uk-UA" smtClean="0"/>
              <a:pPr/>
              <a:t>12.12.2014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72BA03-7335-4F84-A740-3F82B632B42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772400" cy="1470025"/>
          </a:xfrm>
        </p:spPr>
        <p:txBody>
          <a:bodyPr/>
          <a:lstStyle/>
          <a:p>
            <a:pPr algn="ctr"/>
            <a:r>
              <a:rPr lang="uk-UA" dirty="0" smtClean="0"/>
              <a:t>Презентація на тему: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285992"/>
            <a:ext cx="6400800" cy="1752600"/>
          </a:xfrm>
        </p:spPr>
        <p:txBody>
          <a:bodyPr>
            <a:normAutofit fontScale="92500"/>
          </a:bodyPr>
          <a:lstStyle/>
          <a:p>
            <a:pPr algn="ctr"/>
            <a:r>
              <a:rPr lang="uk-UA" sz="6600" b="0" i="1" dirty="0" smtClean="0">
                <a:latin typeface="Times New Roman" pitchFamily="18" charset="0"/>
                <a:cs typeface="Times New Roman" pitchFamily="18" charset="0"/>
              </a:rPr>
              <a:t>Пасивний Будинок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72200" y="4725144"/>
            <a:ext cx="2520280" cy="1512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Виконала:</a:t>
            </a:r>
          </a:p>
          <a:p>
            <a:pPr algn="ctr"/>
            <a:r>
              <a:rPr lang="uk-UA" dirty="0">
                <a:solidFill>
                  <a:schemeClr val="tx1"/>
                </a:solidFill>
              </a:rPr>
              <a:t>с</a:t>
            </a:r>
            <a:r>
              <a:rPr lang="uk-UA" dirty="0" smtClean="0">
                <a:solidFill>
                  <a:schemeClr val="tx1"/>
                </a:solidFill>
              </a:rPr>
              <a:t>тудентка 6-го курсу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>групи ТК-31м, ТЕФ</a:t>
            </a:r>
          </a:p>
          <a:p>
            <a:pPr algn="ctr"/>
            <a:r>
              <a:rPr lang="uk-UA" dirty="0" err="1" smtClean="0">
                <a:solidFill>
                  <a:schemeClr val="tx1"/>
                </a:solidFill>
              </a:rPr>
              <a:t>Ювчик</a:t>
            </a:r>
            <a:r>
              <a:rPr lang="uk-UA" dirty="0" smtClean="0">
                <a:solidFill>
                  <a:schemeClr val="tx1"/>
                </a:solidFill>
              </a:rPr>
              <a:t> Тетяна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5363" name="Picture 5" descr="ec-TEMPUS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830260" cy="860622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0"/>
            <a:ext cx="1048568" cy="1055685"/>
          </a:xfrm>
          <a:prstGeom prst="rect">
            <a:avLst/>
          </a:prstGeom>
          <a:noFill/>
        </p:spPr>
      </p:pic>
      <p:pic>
        <p:nvPicPr>
          <p:cNvPr id="15361" name="Picture 4" descr="ger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142852"/>
            <a:ext cx="868359" cy="891529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457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357166"/>
            <a:ext cx="4858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Теплоенергетичний факультет НТУУ “КПІ”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9"/>
            <a:ext cx="8280920" cy="6326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Пасивний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сонячний дизайн включає в себе сукупність конструктивних особливостей, спрямованих на зменшення (або навіть на відмову від необхідності) механічного опалення, охолодження й денного штучного освітлення. Щоб мінімізувати потреби енергії на опалення та охолодження будинку проектувальники і будівельники звертають особливу увагу на сонце. Дизайн не повинен бути складним, але він, звичайно, потребує знань з сонячної геометрії, технології вікон та  місцевого клімату. Враховуючи специфічні властивості будівельного майданчика, пасивний сонячний дизайн фактично може об’єднати  будь-який тип архітектури.</a:t>
            </a:r>
          </a:p>
          <a:p>
            <a:pPr algn="just">
              <a:lnSpc>
                <a:spcPct val="150000"/>
              </a:lnSpc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	Методи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пасивного сонячного обігріву, як правило, підпадають під одну з трьох категорій: прямі теплові надходження, непрямі теплові надходження, ізольована вигода. Прямі теплові надходження – це сонячне випромінювання (радіація), яке безпосередньо проникає й зберігається в житловому просторі приміщень. Непрямі теплові надходження — сонячне випромінювання, яке збирають, зберігають, та розподіляють, використовуючи деякі </a:t>
            </a:r>
            <a:r>
              <a:rPr lang="uk-UA" sz="1600" dirty="0" err="1">
                <a:latin typeface="Times New Roman" pitchFamily="18" charset="0"/>
                <a:cs typeface="Times New Roman" pitchFamily="18" charset="0"/>
              </a:rPr>
              <a:t>акумулюючі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 матеріали (наприклад, стіну-тромб). Потім цю енергію передають у закрите приміщення, застосовуючи такі фізичні явища, як теплопровідність, радіація або конвекція. Ізольовані системи збирають сонячне випромінювання в зоні, яка може бути частково закрита або відкрита відносно іншої частини будинку.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23528" y="122149"/>
            <a:ext cx="8352928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Вентиляція герметичного Пасивного Будинку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Зручна система вентиляції з регульованим надходженням свіжого повітря є обов’язковою умовою для кожного Пасивного Будинку.</a:t>
            </a:r>
          </a:p>
        </p:txBody>
      </p:sp>
      <p:pic>
        <p:nvPicPr>
          <p:cNvPr id="4" name="Рисунок 3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780928"/>
            <a:ext cx="4604852" cy="3528392"/>
          </a:xfrm>
          <a:prstGeom prst="rect">
            <a:avLst/>
          </a:prstGeom>
        </p:spPr>
      </p:pic>
      <p:pic>
        <p:nvPicPr>
          <p:cNvPr id="22532" name="Picture 4" descr="http://passivehouse-igua.com/wp-content/uploads/2011/02/passive_house_heat-exch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937936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рекуперацією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тепла,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механічна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вентиляція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рекуперацією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тепла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ряд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переваг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980728"/>
            <a:ext cx="8640960" cy="5877272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Усунення неприємних запахів.</a:t>
            </a:r>
          </a:p>
          <a:p>
            <a:pPr algn="just">
              <a:lnSpc>
                <a:spcPct val="16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Збереження конструкцій будівлі завдяки постійній вентиляції, усунення цвілі тощо.</a:t>
            </a:r>
          </a:p>
          <a:p>
            <a:pPr algn="just">
              <a:lnSpc>
                <a:spcPct val="16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Безперервний приплив свіжого відфільтрованого повітря для забезпечення  комфортного клімату в приміщеннях, що є великою перевагою для людей, які страждають на алергію.</a:t>
            </a:r>
          </a:p>
          <a:p>
            <a:pPr algn="just">
              <a:lnSpc>
                <a:spcPct val="16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підземним теплообмінником (природним кондиціонером) ви заощаджуєте ще більше енергії, тому що проходячи через нього взимку, повітря додатково нагрівається, а влітку — попередньо охолоджується.</a:t>
            </a:r>
          </a:p>
          <a:p>
            <a:pPr algn="just">
              <a:lnSpc>
                <a:spcPct val="16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Менше шуму всередині помешкання (вікна можуть залишатися закритими), що сприяє  спокійному  сну.</a:t>
            </a:r>
          </a:p>
          <a:p>
            <a:pPr algn="just">
              <a:lnSpc>
                <a:spcPct val="16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Незалежно від конструкції Пасивного Будинку відпадає необхідність  в централізованій системі опалення, оскільки  контрольована механічна система вентиляції з рекуперацією тепла здатна обігрівати весь будинок.</a:t>
            </a:r>
          </a:p>
          <a:p>
            <a:pPr algn="just">
              <a:lnSpc>
                <a:spcPct val="160000"/>
              </a:lnSpc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міфів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Пасивних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908720"/>
            <a:ext cx="7992888" cy="554461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Пасивних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Будинках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відкривати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вікна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контрольованої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вентиляції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житловому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приміщенні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протяги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Пасивний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потребує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опалення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Пасивні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незграбні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Пасивних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доопрацювання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Пасивний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можливістю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сонячних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надходжень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Пасивний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набагато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дорожчий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звичайний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окупається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Пасивному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холодно</a:t>
            </a:r>
          </a:p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приміщеннях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Пасивному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підтримуватись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автономні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перебудувати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Пасивний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42088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5400" dirty="0" smtClean="0">
                <a:solidFill>
                  <a:schemeClr val="tx1"/>
                </a:solidFill>
              </a:rPr>
              <a:t>Дякую за увагу</a:t>
            </a:r>
            <a:endParaRPr lang="uk-UA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136904" cy="2448272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Пасивний </a:t>
            </a:r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це будівельний стандарт, який є дійсно </a:t>
            </a:r>
            <a:r>
              <a:rPr lang="uk-UA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енергоефективним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створює комфортні умови для проживання, водночас є економічним і спричиняє мінімальний негативний вплив на навколишнє середовище.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assivhaus_Darmstadt_Kranichstein_Schne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4904556" cy="2973387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661248"/>
            <a:ext cx="4536504" cy="1008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r>
              <a:rPr lang="ru-RU" dirty="0">
                <a:solidFill>
                  <a:schemeClr val="tx1"/>
                </a:solidFill>
              </a:rPr>
              <a:t>Перший </a:t>
            </a:r>
            <a:r>
              <a:rPr lang="ru-RU" dirty="0" err="1">
                <a:solidFill>
                  <a:schemeClr val="tx1"/>
                </a:solidFill>
              </a:rPr>
              <a:t>Пасивний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Будинок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побудований</a:t>
            </a:r>
            <a:r>
              <a:rPr lang="ru-RU" dirty="0">
                <a:solidFill>
                  <a:schemeClr val="tx1"/>
                </a:solidFill>
              </a:rPr>
              <a:t> у 1991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місті</a:t>
            </a:r>
            <a:r>
              <a:rPr lang="ru-RU" dirty="0">
                <a:solidFill>
                  <a:schemeClr val="tx1"/>
                </a:solidFill>
              </a:rPr>
              <a:t> Дармштадт, </a:t>
            </a:r>
            <a:r>
              <a:rPr lang="ru-RU" dirty="0" err="1">
                <a:solidFill>
                  <a:schemeClr val="tx1"/>
                </a:solidFill>
              </a:rPr>
              <a:t>Німеччина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passipedia.passiv.de/ppediaen/_media/picopen/heating_energy_savings_diagram_e.jpg?w=300&amp;tok=9835f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564904"/>
            <a:ext cx="309634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/>
          <a:lstStyle/>
          <a:p>
            <a:pPr algn="ctr"/>
            <a:r>
              <a:rPr lang="uk-UA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концепцїя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Пасивного Будинку: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496944" cy="52772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Усі герметичні будівлі потребують ефективної системи вентиляції. В Пасивному Будинку ця система використовується також для  опалення,  не потребуючи додаткових каналів, основних технічних інтерфейсів, допоміжних вентиляторів тощо.</a:t>
            </a:r>
          </a:p>
          <a:p>
            <a:pPr algn="just">
              <a:lnSpc>
                <a:spcPct val="17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Дана концепція дозволяє споруджувати будинки, обладнані високоефективною системою рекуперації тепла,  за доступною ціною. Як правило, це досить складно реалізувати, тому що витрати на систему вентиляції такі ж самі, як і на систему опалення; це подвійні інвестиції, які навряд чи окупляться. Отже концепція передбачає заощадження на одній із двох систем, наприклад, на системі вентиляції.  Цього можна досягнути шляхом встановлення тільки системи витяжної вентиляції. В даному випадку будівля стане енергозберігаючим будинком із звичайним опаленням.</a:t>
            </a:r>
          </a:p>
          <a:p>
            <a:pPr algn="just">
              <a:lnSpc>
                <a:spcPct val="170000"/>
              </a:lnSpc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Інший шлях — це заощадити на системі опалення, використовуючи для опалення систему вентиляції. В цьому випадку будівля стане Пасивним Будинком.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Стандарт </a:t>
            </a:r>
            <a:r>
              <a:rPr lang="en-US" b="1" dirty="0" err="1" smtClean="0">
                <a:solidFill>
                  <a:schemeClr val="tx1"/>
                </a:solidFill>
              </a:rPr>
              <a:t>EnerPHit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352928" cy="563724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Значної економії енергії можна досягнути під час реконструкції існуючих будівель.</a:t>
            </a:r>
          </a:p>
          <a:p>
            <a:pPr>
              <a:buNone/>
            </a:pP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Основні зусилля спрямовуються на: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Поліпшення теплоізоляції (відповідно до принципу: «Якщо виконуєте — робіть це з вигодою»).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Поліпшення герметичності.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енергоефективних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вікон високої якості.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 ефективної системи вентиляції з рекуперацією тепла.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 ефективного опалення.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Використання поновлюваних джерел енергії.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632848" cy="16561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Чому нам потрібен Пасивний Будинок</a:t>
            </a:r>
            <a:b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Чому Стандарт Пасивного Будинку?</a:t>
            </a:r>
            <a:br>
              <a:rPr lang="uk-UA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Європейському Союзі, а також і в Україні попит на енергію для житлово-комунальної галузі складає близько 40% від загального споживання енергії, водночас найбільша частка енергії, яка споживається, припадає на опалення та охолодження.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420888"/>
            <a:ext cx="4421455" cy="2480040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420888"/>
            <a:ext cx="4176464" cy="2520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5229200"/>
            <a:ext cx="7632848" cy="864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100" dirty="0" smtClean="0">
                <a:solidFill>
                  <a:schemeClr val="tx1"/>
                </a:solidFill>
              </a:rPr>
              <a:t>	Пасивний Будинок потребує </a:t>
            </a:r>
            <a:r>
              <a:rPr lang="uk-UA" sz="1100" dirty="0">
                <a:solidFill>
                  <a:schemeClr val="tx1"/>
                </a:solidFill>
              </a:rPr>
              <a:t>на 80% менше енергії для опалення та охолодження в порівнянні зі звичайними стандартними новобудовами і на 90% енергії менше  з будівлями існуючого житлового фонду. Технології  Пасивного </a:t>
            </a:r>
            <a:r>
              <a:rPr lang="uk-UA" sz="1100" dirty="0" smtClean="0">
                <a:solidFill>
                  <a:schemeClr val="tx1"/>
                </a:solidFill>
              </a:rPr>
              <a:t>Будинку будуть </a:t>
            </a:r>
            <a:r>
              <a:rPr lang="uk-UA" sz="1100" dirty="0">
                <a:solidFill>
                  <a:schemeClr val="tx1"/>
                </a:solidFill>
              </a:rPr>
              <a:t>важливим інструментом на шляху досягнення цільових показників ЄС щодо підвищення енергетичної ефективності на 20% та скорочення викидів парникових газів на 20% до 2020 року.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1"/>
                </a:solidFill>
              </a:rPr>
              <a:t>Сім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основних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переваг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Пасивного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Будинку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pic>
        <p:nvPicPr>
          <p:cNvPr id="22" name="Содержимое 21" descr="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19104" y="4005263"/>
            <a:ext cx="3743791" cy="2468562"/>
          </a:xfrm>
        </p:spPr>
      </p:pic>
      <p:sp>
        <p:nvSpPr>
          <p:cNvPr id="8" name="Стрелка вниз 7"/>
          <p:cNvSpPr/>
          <p:nvPr/>
        </p:nvSpPr>
        <p:spPr>
          <a:xfrm>
            <a:off x="755576" y="69269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елка вниз 8"/>
          <p:cNvSpPr/>
          <p:nvPr/>
        </p:nvSpPr>
        <p:spPr>
          <a:xfrm>
            <a:off x="1763688" y="692696"/>
            <a:ext cx="360040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низ 9"/>
          <p:cNvSpPr/>
          <p:nvPr/>
        </p:nvSpPr>
        <p:spPr>
          <a:xfrm>
            <a:off x="2843808" y="692696"/>
            <a:ext cx="360040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692696"/>
            <a:ext cx="360040" cy="2520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елка вниз 11"/>
          <p:cNvSpPr/>
          <p:nvPr/>
        </p:nvSpPr>
        <p:spPr>
          <a:xfrm>
            <a:off x="5148064" y="692696"/>
            <a:ext cx="360040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трелка вниз 12"/>
          <p:cNvSpPr/>
          <p:nvPr/>
        </p:nvSpPr>
        <p:spPr>
          <a:xfrm>
            <a:off x="6156176" y="692696"/>
            <a:ext cx="360040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Стрелка вниз 13"/>
          <p:cNvSpPr/>
          <p:nvPr/>
        </p:nvSpPr>
        <p:spPr>
          <a:xfrm>
            <a:off x="7092280" y="692696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1412776"/>
            <a:ext cx="1224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Комфорт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213285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Якість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3284984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Доступність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83768" y="2708920"/>
            <a:ext cx="1165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Екологія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55976" y="2636912"/>
            <a:ext cx="2936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Результати вимірювань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24128" y="2132856"/>
            <a:ext cx="1276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Гнучкість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1484784"/>
            <a:ext cx="1715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Модернізація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56176" y="4005064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Пасивний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Німеччина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Дармштадт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Краніхштайн</a:t>
            </a:r>
            <a:endParaRPr lang="uk-UA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7467600" cy="79208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uk-UA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Визначальні складові Пасивного Будинку</a:t>
            </a:r>
            <a:r>
              <a:rPr lang="uk-UA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Пасивний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енергетичним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стандартом,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цілісною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концепцією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високого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комфорту.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7643192" cy="12527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5600" b="1" dirty="0" smtClean="0">
                <a:latin typeface="Times New Roman" pitchFamily="18" charset="0"/>
                <a:cs typeface="Times New Roman" pitchFamily="18" charset="0"/>
              </a:rPr>
              <a:t>5 важливих технологічних складових Пасивного Будинку: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1.  Теплоізоляція виключно високого рівня;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2.  Добре ізольовані віконні рами з потрійним </a:t>
            </a:r>
            <a:r>
              <a:rPr lang="uk-UA" sz="5600" dirty="0" err="1" smtClean="0">
                <a:latin typeface="Times New Roman" pitchFamily="18" charset="0"/>
                <a:cs typeface="Times New Roman" pitchFamily="18" charset="0"/>
              </a:rPr>
              <a:t>низькоемісійним</a:t>
            </a: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 склом;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3.  Конструкції без теплових містків;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4.  Герметична зовнішня оболонка будівлі;</a:t>
            </a:r>
          </a:p>
          <a:p>
            <a:pPr>
              <a:buNone/>
            </a:pPr>
            <a:r>
              <a:rPr lang="uk-UA" sz="5600" dirty="0" smtClean="0">
                <a:latin typeface="Times New Roman" pitchFamily="18" charset="0"/>
                <a:cs typeface="Times New Roman" pitchFamily="18" charset="0"/>
              </a:rPr>
              <a:t>5.  Комфортна вентиляція з високою ефективністю рекуперації тепла.</a:t>
            </a:r>
          </a:p>
          <a:p>
            <a:endParaRPr lang="uk-UA" dirty="0"/>
          </a:p>
        </p:txBody>
      </p:sp>
      <p:pic>
        <p:nvPicPr>
          <p:cNvPr id="4" name="Рисунок 3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564904"/>
            <a:ext cx="555811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Пасивного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Будинку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640960" cy="53492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Пасивні Будинки споживають  менше 15 кВт / (м²/рік) енергії для опалення або охолодження житлової площі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Навантаження  опалення / охолодження обмежене до 10 Вт/(м²).</a:t>
            </a:r>
          </a:p>
          <a:p>
            <a:pPr algn="just">
              <a:lnSpc>
                <a:spcPct val="150000"/>
              </a:lnSpc>
            </a:pPr>
            <a:r>
              <a:rPr lang="uk-UA" dirty="0" smtClean="0"/>
              <a:t>Використання первинної енергії не може перевищувати 120 кВт/(м²).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Пасивні Будинки повинні бути герметичними з обмеженими нормами повітрообміну.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У більш теплому кліматі та / або протягом літніх місяців частота перегрівання не перевищує 10%  (температура в приміщеннях понад + 25 </a:t>
            </a:r>
            <a:r>
              <a:rPr lang="en-US" dirty="0" smtClean="0"/>
              <a:t>º</a:t>
            </a:r>
            <a:r>
              <a:rPr lang="uk-UA" dirty="0" smtClean="0"/>
              <a:t>С) .</a:t>
            </a:r>
          </a:p>
          <a:p>
            <a:pPr>
              <a:lnSpc>
                <a:spcPct val="150000"/>
              </a:lnSpc>
            </a:pP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0"/>
            <a:ext cx="8568952" cy="389472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Проектування з Сонцем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1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	Підвищення ефективності використання енергії та комфорту в будинках з використанням  особливостей пасивного сонячного дизайну</a:t>
            </a:r>
            <a:endParaRPr kumimoji="0" lang="uk-UA" sz="1900" b="0" i="0" u="none" strike="noStrike" cap="none" normalizeH="0" baseline="0" dirty="0" smtClean="0">
              <a:ln>
                <a:noFill/>
              </a:ln>
              <a:solidFill>
                <a:srgbClr val="29292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	Вирішальний параметр для належного функціонування </a:t>
            </a:r>
            <a:r>
              <a:rPr kumimoji="0" lang="uk-UA" sz="1900" b="0" i="1" u="none" strike="noStrike" cap="none" normalizeH="0" baseline="0" dirty="0" smtClean="0">
                <a:ln>
                  <a:noFill/>
                </a:ln>
                <a:solidFill>
                  <a:srgbClr val="404040"/>
                </a:solidFill>
                <a:effectLst/>
                <a:latin typeface="Times New Roman" pitchFamily="18" charset="0"/>
                <a:cs typeface="Times New Roman" pitchFamily="18" charset="0"/>
              </a:rPr>
              <a:t>Пасивного Будинку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 — максимальне постачання вільного тепла.</a:t>
            </a:r>
            <a:b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Times New Roman" pitchFamily="18" charset="0"/>
                <a:cs typeface="Times New Roman" pitchFamily="18" charset="0"/>
              </a:rPr>
              <a:t>	Якщо навантаження опалення може бути покрито за рахунок нагрітого повітря, що постачається в приміщення, тоді відпадає потреба в окремій розподільній системі опалення.  Як наслідок, — це призводить до більш низької інвестиційної вартості будівлі та сприяє надзвичайно високій енергетичній віддачі.</a:t>
            </a:r>
            <a:endParaRPr kumimoji="0" lang="uk-UA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4366160"/>
            <a:ext cx="5112568" cy="24918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424</TotalTime>
  <Words>231</Words>
  <Application>Microsoft Office PowerPoint</Application>
  <PresentationFormat>Экран (4:3)</PresentationFormat>
  <Paragraphs>75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Презентація на тему:</vt:lpstr>
      <vt:lpstr>Пасивний Будинок– це будівельний стандарт, який є дійсно енергоефективним, створює комфортні умови для проживання, водночас є економічним і спричиняє мінімальний негативний вплив на навколишнє середовище.</vt:lpstr>
      <vt:lpstr>концепцїя Пасивного Будинку:</vt:lpstr>
      <vt:lpstr>Стандарт EnerPHit</vt:lpstr>
      <vt:lpstr>Чому нам потрібен Пасивний Будинок Чому Стандарт Пасивного Будинку? В Європейському Союзі, а також і в Україні попит на енергію для житлово-комунальної галузі складає близько 40% від загального споживання енергії, водночас найбільша частка енергії, яка споживається, припадає на опалення та охолодження.</vt:lpstr>
      <vt:lpstr>Сім основних переваг Пасивного Будинку </vt:lpstr>
      <vt:lpstr>   Визначальні складові Пасивного Будинку Пасивний Будинок є не тільки енергетичним стандартом, але й цілісною концепцією забезпечення високого рівня комфорту.  </vt:lpstr>
      <vt:lpstr> Основні вимоги до Пасивного Будинку:</vt:lpstr>
      <vt:lpstr>Слайд 9</vt:lpstr>
      <vt:lpstr>Слайд 10</vt:lpstr>
      <vt:lpstr>Слайд 11</vt:lpstr>
      <vt:lpstr>Одночасно з рекуперацією тепла, механічна вентиляція з рекуперацією тепла має  ряд інших переваг: </vt:lpstr>
      <vt:lpstr>10 міфів щодо Пасивних Будинків </vt:lpstr>
      <vt:lpstr>Дякую за увагу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</dc:title>
  <dc:creator>User</dc:creator>
  <cp:lastModifiedBy>Andrii Kolodii</cp:lastModifiedBy>
  <cp:revision>44</cp:revision>
  <dcterms:created xsi:type="dcterms:W3CDTF">2014-10-23T15:19:14Z</dcterms:created>
  <dcterms:modified xsi:type="dcterms:W3CDTF">2014-12-12T12:54:54Z</dcterms:modified>
</cp:coreProperties>
</file>