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3" r:id="rId5"/>
    <p:sldId id="260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09EEF6-6B5E-4240-9D00-F99B9B16CD5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B341EE-6884-47F3-B2C2-B65995AD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9324" y="1571612"/>
            <a:ext cx="6951898" cy="11433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Волны Кондратьева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2237930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4500570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Каждая новая </a:t>
            </a:r>
            <a:endParaRPr lang="ru-RU" i="1" dirty="0" smtClean="0"/>
          </a:p>
          <a:p>
            <a:r>
              <a:rPr lang="ru-RU" i="1" dirty="0" smtClean="0"/>
              <a:t>повышательная </a:t>
            </a:r>
            <a:r>
              <a:rPr lang="ru-RU" i="1" dirty="0"/>
              <a:t>волна </a:t>
            </a:r>
            <a:endParaRPr lang="ru-RU" i="1" dirty="0" smtClean="0"/>
          </a:p>
          <a:p>
            <a:r>
              <a:rPr lang="ru-RU" i="1" dirty="0" smtClean="0"/>
              <a:t>требует </a:t>
            </a:r>
            <a:r>
              <a:rPr lang="ru-RU" i="1" dirty="0"/>
              <a:t>все более </a:t>
            </a:r>
            <a:endParaRPr lang="ru-RU" i="1" dirty="0" smtClean="0"/>
          </a:p>
          <a:p>
            <a:r>
              <a:rPr lang="ru-RU" i="1" dirty="0" smtClean="0"/>
              <a:t>высокого </a:t>
            </a:r>
            <a:r>
              <a:rPr lang="ru-RU" i="1" dirty="0"/>
              <a:t>накопления </a:t>
            </a:r>
            <a:endParaRPr lang="ru-RU" i="1" dirty="0" smtClean="0"/>
          </a:p>
          <a:p>
            <a:r>
              <a:rPr lang="ru-RU" i="1" dirty="0" smtClean="0"/>
              <a:t>капитала </a:t>
            </a:r>
            <a:r>
              <a:rPr lang="ru-RU" i="1" dirty="0"/>
              <a:t>и все более масштабные изменения вызывает она в мире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4929198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Виконали </a:t>
            </a:r>
          </a:p>
          <a:p>
            <a:r>
              <a:rPr lang="uk-UA" dirty="0" smtClean="0"/>
              <a:t>Студенти групи ТФ-31м</a:t>
            </a:r>
          </a:p>
          <a:p>
            <a:r>
              <a:rPr lang="ru-RU" dirty="0" smtClean="0"/>
              <a:t>Басковой А.А.</a:t>
            </a:r>
          </a:p>
          <a:p>
            <a:r>
              <a:rPr lang="ru-RU" dirty="0" smtClean="0"/>
              <a:t>Завадской Е.С.</a:t>
            </a:r>
          </a:p>
          <a:p>
            <a:endParaRPr lang="ru-RU" dirty="0"/>
          </a:p>
        </p:txBody>
      </p:sp>
      <p:pic>
        <p:nvPicPr>
          <p:cNvPr id="8195" name="Picture 5" descr="ec-TEMPUS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52"/>
            <a:ext cx="895930" cy="928694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142976" cy="1150734"/>
          </a:xfrm>
          <a:prstGeom prst="rect">
            <a:avLst/>
          </a:prstGeom>
          <a:noFill/>
        </p:spPr>
      </p:pic>
      <p:pic>
        <p:nvPicPr>
          <p:cNvPr id="8193" name="Picture 4" descr="g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7100" y="142852"/>
            <a:ext cx="1043721" cy="107157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57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85728"/>
            <a:ext cx="5000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Теплоенергетичний факультет НТУУ “КПІ”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57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63" y="1412776"/>
            <a:ext cx="4464915" cy="19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1.gstatic.com/images?q=tbn:ANd9GcRTOel0-bQEf5NTUeKsIAxNXjyGH1e_YJhQ7eFgrL-6BIJDr22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4499573" cy="1268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" y="902623"/>
            <a:ext cx="4320899" cy="35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94737"/>
            <a:ext cx="550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Экономические циклы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1912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4518"/>
            <a:ext cx="4637612" cy="28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525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Цикл Кондратьева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824518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цикл - с 1779 до 1841-43 гг. (фаза роста - до 1814 г.; снижение - с 1814 до 1841-43 гг.).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цикл - с 1844-51 до 1890-96 гг. (фаза роста - до 1870-75 гг.; снижение - с 1870-75 до 1891-96 гг.).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цикл - с 1891-96 до 1929-33 гг. (фаза роста - до 1914 г., снижение - до 1929 г.).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цикл - с 1929-33 г. (возможно, до конца 1930-х гг.) до 1973-75 гг. (возможно, до 1981 г.); высшая поворотная точка приходится на начало 1950-х гг. 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цикл - с 1973-75 до (прогноз) 2010-15 гг.; высшая поворотная точка приходится на середину 1990-х гг.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982" y="3789040"/>
            <a:ext cx="756084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50" dirty="0">
                <a:solidFill>
                  <a:prstClr val="white"/>
                </a:solidFill>
              </a:rPr>
              <a:t>Н. Д. Кондратьев отметил четыре эмпирические закономерности в развитии больших циклов:</a:t>
            </a:r>
          </a:p>
          <a:p>
            <a:pPr lvl="0" algn="just"/>
            <a:r>
              <a:rPr lang="en-US" sz="1050" b="1" dirty="0">
                <a:solidFill>
                  <a:prstClr val="white"/>
                </a:solidFill>
              </a:rPr>
              <a:t>I</a:t>
            </a:r>
            <a:endParaRPr lang="ru-RU" sz="1050" b="1" dirty="0">
              <a:solidFill>
                <a:prstClr val="white"/>
              </a:solidFill>
            </a:endParaRPr>
          </a:p>
          <a:p>
            <a:pPr lvl="0" algn="just"/>
            <a:r>
              <a:rPr lang="ru-RU" sz="1050" dirty="0">
                <a:solidFill>
                  <a:prstClr val="white"/>
                </a:solidFill>
              </a:rPr>
              <a:t>Перед началом повышательной волны каждого большого цикла, а иногда в самом начале ее наблюдаются значительные изменения в условиях хозяйственной жизни общества.</a:t>
            </a:r>
          </a:p>
          <a:p>
            <a:pPr lvl="0" algn="just"/>
            <a:r>
              <a:rPr lang="ru-RU" sz="1050" dirty="0">
                <a:solidFill>
                  <a:prstClr val="white"/>
                </a:solidFill>
              </a:rPr>
              <a:t>Изменения выражаются в технических изобретениях и открытиях, в изменении условий денежного обращения, в усилении роли новых стран в мировой хозяйственной жизни и т. д. Указанные изменения в той или иной степени происходят постоянно, но, по утверждению Н. Д. Кондратьева они протекают неравномерно и наиболее интенсивно выражены перед началом повышательных волн больших циклов и в их начале.</a:t>
            </a:r>
          </a:p>
          <a:p>
            <a:pPr lvl="0" algn="just"/>
            <a:r>
              <a:rPr lang="en-US" sz="1050" dirty="0">
                <a:solidFill>
                  <a:prstClr val="white"/>
                </a:solidFill>
              </a:rPr>
              <a:t>II</a:t>
            </a:r>
            <a:endParaRPr lang="ru-RU" sz="1050" dirty="0">
              <a:solidFill>
                <a:prstClr val="white"/>
              </a:solidFill>
            </a:endParaRPr>
          </a:p>
          <a:p>
            <a:pPr lvl="0" algn="just"/>
            <a:r>
              <a:rPr lang="ru-RU" sz="1050" dirty="0">
                <a:solidFill>
                  <a:prstClr val="white"/>
                </a:solidFill>
              </a:rPr>
              <a:t>Периоды повышательных волн больших циклов, как правило, значительно богаче крупными социальными потрясениями и переворотами в жизни общества (революции, войны), чем периоды понижательных волн.</a:t>
            </a:r>
          </a:p>
          <a:p>
            <a:pPr lvl="0" algn="just"/>
            <a:r>
              <a:rPr lang="ru-RU" sz="1050" dirty="0">
                <a:solidFill>
                  <a:prstClr val="white"/>
                </a:solidFill>
              </a:rPr>
              <a:t>Для того чтобы убедиться в этом утверждении, достаточно посмотреть на хронологию вооружённых конфликтов и переворотов в мировой истории.</a:t>
            </a:r>
          </a:p>
          <a:p>
            <a:pPr lvl="0" algn="just"/>
            <a:r>
              <a:rPr lang="en-US" sz="1050" dirty="0">
                <a:solidFill>
                  <a:prstClr val="white"/>
                </a:solidFill>
              </a:rPr>
              <a:t>III</a:t>
            </a:r>
            <a:endParaRPr lang="ru-RU" sz="1050" dirty="0">
              <a:solidFill>
                <a:prstClr val="white"/>
              </a:solidFill>
            </a:endParaRPr>
          </a:p>
          <a:p>
            <a:pPr lvl="0" algn="just"/>
            <a:r>
              <a:rPr lang="ru-RU" sz="1050" dirty="0">
                <a:solidFill>
                  <a:prstClr val="white"/>
                </a:solidFill>
              </a:rPr>
              <a:t>Понижательные волны этих больших циклов сопровождаются длительной депрессией сельского хозяйства.</a:t>
            </a:r>
          </a:p>
          <a:p>
            <a:pPr lvl="0" algn="just"/>
            <a:r>
              <a:rPr lang="en-US" sz="1050" dirty="0">
                <a:solidFill>
                  <a:prstClr val="white"/>
                </a:solidFill>
              </a:rPr>
              <a:t>IV</a:t>
            </a:r>
            <a:endParaRPr lang="ru-RU" sz="1050" dirty="0">
              <a:solidFill>
                <a:prstClr val="white"/>
              </a:solidFill>
            </a:endParaRPr>
          </a:p>
          <a:p>
            <a:pPr lvl="0" algn="just"/>
            <a:r>
              <a:rPr lang="ru-RU" sz="1050" dirty="0">
                <a:solidFill>
                  <a:prstClr val="white"/>
                </a:solidFill>
              </a:rPr>
              <a:t>Большие циклы экономической конъюнктуры выявляются в том же едином процессе динамики экономического развития, в котором выявляются и средние циклы с их фазами подъема, кризиса и депрессии</a:t>
            </a:r>
            <a:r>
              <a:rPr lang="ru-RU" sz="1050" dirty="0" smtClean="0">
                <a:solidFill>
                  <a:prstClr val="white"/>
                </a:solidFill>
              </a:rPr>
              <a:t>.</a:t>
            </a:r>
            <a:endParaRPr lang="ru-RU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43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80466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волн и соответствующих им технологических укладов выглядит следующим образом: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цикл — текстильные фабрики, промышленное использование каменного угля.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2-й цикл — угледобыча и черная металлургия, железнодорожное строительство, паровой двигатель.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3-й цикл — тяжелое машиностроение, электроэнергетика, неорганическая химия, производство стали и электрических двигателей.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4-й цикл — производство автомобилей и других машин, химической промышленности, нефтепереработки и двигателей внутреннего сгорания, массовое производство.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5-й цикл — развитие электроники, робототехники, вычислительной, лазерной и телекоммуникационной техники.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6-й цикл — возможно,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-конвергенция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(конвергенция нано-,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информационных и когнитивных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2030-х (2050-х по другим данным) возможно наступление технологической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сингулярности, которая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поддается на данный момент анализу и прогнозу. Если эта гипотеза верна, то циклы Кондратьева могут оборваться ближе к 2030 году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79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2" y="836712"/>
            <a:ext cx="4815711" cy="388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54421"/>
            <a:ext cx="3601921" cy="260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1" y="5157192"/>
            <a:ext cx="4473312" cy="141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32379"/>
            <a:ext cx="6462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Ляхова и теория Гумилева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26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401500" cy="421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0166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ТЕОРИЯ СОКРАЩЕНИЯ ЦИКЛОВ КОНДРАТЬЕВА </a:t>
            </a:r>
          </a:p>
        </p:txBody>
      </p:sp>
    </p:spTree>
    <p:extLst>
      <p:ext uri="{BB962C8B-B14F-4D97-AF65-F5344CB8AC3E}">
        <p14:creationId xmlns="" xmlns:p14="http://schemas.microsoft.com/office/powerpoint/2010/main" val="177205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956591" cy="491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632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«Периодическая система мирового капиталистического развития»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А.Э.Айвазов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10/main" val="189306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1527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29200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5267" y="1250285"/>
            <a:ext cx="50830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раковым клеткам, которые не могут не расти, рыночная экономика став глобальной, начинает “задыхаться”. Новым рынкам сбыта взяться уже неоткуда, а возможности увеличения внутреннего спроса уже исчерпаны предшествующим снижением к нулю кредитных ставок.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Для формирования повышательной волны Кондратьева, нового цикла и оживления экономики в «одной точке» одномоментно должны сойтись инновация и огромные инвестиции.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возникновения ни того, ни другого.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Прощайте, волны Кондратьева!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251180"/>
            <a:ext cx="3030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29200"/>
            <a:ext cx="2293670" cy="13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5094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164</TotalTime>
  <Words>438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Волны Кондратьева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 Кондратьева</dc:title>
  <dc:creator>sasa</dc:creator>
  <cp:lastModifiedBy>Andrii Kolodii</cp:lastModifiedBy>
  <cp:revision>11</cp:revision>
  <dcterms:created xsi:type="dcterms:W3CDTF">2014-10-27T09:13:09Z</dcterms:created>
  <dcterms:modified xsi:type="dcterms:W3CDTF">2014-12-12T12:58:25Z</dcterms:modified>
</cp:coreProperties>
</file>