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7" r:id="rId9"/>
    <p:sldId id="258" r:id="rId10"/>
    <p:sldId id="264" r:id="rId11"/>
    <p:sldId id="265" r:id="rId12"/>
    <p:sldId id="268" r:id="rId13"/>
    <p:sldId id="269" r:id="rId14"/>
    <p:sldId id="270" r:id="rId15"/>
    <p:sldId id="271" r:id="rId16"/>
    <p:sldId id="266" r:id="rId1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8FB1-A76F-47F5-833D-EA33753F2E9D}" type="datetimeFigureOut">
              <a:rPr lang="uk-UA" smtClean="0"/>
              <a:t>15.12.2014</a:t>
            </a:fld>
            <a:endParaRPr lang="uk-U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28C3-DEA2-42B3-8E1B-7DC2A12E0309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8FB1-A76F-47F5-833D-EA33753F2E9D}" type="datetimeFigureOut">
              <a:rPr lang="uk-UA" smtClean="0"/>
              <a:t>15.12.2014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28C3-DEA2-42B3-8E1B-7DC2A12E030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8FB1-A76F-47F5-833D-EA33753F2E9D}" type="datetimeFigureOut">
              <a:rPr lang="uk-UA" smtClean="0"/>
              <a:t>15.12.2014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28C3-DEA2-42B3-8E1B-7DC2A12E030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8FB1-A76F-47F5-833D-EA33753F2E9D}" type="datetimeFigureOut">
              <a:rPr lang="uk-UA" smtClean="0"/>
              <a:t>15.12.2014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28C3-DEA2-42B3-8E1B-7DC2A12E030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8FB1-A76F-47F5-833D-EA33753F2E9D}" type="datetimeFigureOut">
              <a:rPr lang="uk-UA" smtClean="0"/>
              <a:t>15.12.2014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28C3-DEA2-42B3-8E1B-7DC2A12E0309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8FB1-A76F-47F5-833D-EA33753F2E9D}" type="datetimeFigureOut">
              <a:rPr lang="uk-UA" smtClean="0"/>
              <a:t>15.12.2014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28C3-DEA2-42B3-8E1B-7DC2A12E030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8FB1-A76F-47F5-833D-EA33753F2E9D}" type="datetimeFigureOut">
              <a:rPr lang="uk-UA" smtClean="0"/>
              <a:t>15.12.2014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28C3-DEA2-42B3-8E1B-7DC2A12E030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8FB1-A76F-47F5-833D-EA33753F2E9D}" type="datetimeFigureOut">
              <a:rPr lang="uk-UA" smtClean="0"/>
              <a:t>15.12.2014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28C3-DEA2-42B3-8E1B-7DC2A12E030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8FB1-A76F-47F5-833D-EA33753F2E9D}" type="datetimeFigureOut">
              <a:rPr lang="uk-UA" smtClean="0"/>
              <a:t>15.12.2014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28C3-DEA2-42B3-8E1B-7DC2A12E030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8FB1-A76F-47F5-833D-EA33753F2E9D}" type="datetimeFigureOut">
              <a:rPr lang="uk-UA" smtClean="0"/>
              <a:t>15.12.2014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28C3-DEA2-42B3-8E1B-7DC2A12E030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8FB1-A76F-47F5-833D-EA33753F2E9D}" type="datetimeFigureOut">
              <a:rPr lang="uk-UA" smtClean="0"/>
              <a:t>15.12.2014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94428C3-DEA2-42B3-8E1B-7DC2A12E0309}" type="slidenum">
              <a:rPr lang="uk-UA" smtClean="0"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B78FB1-A76F-47F5-833D-EA33753F2E9D}" type="datetimeFigureOut">
              <a:rPr lang="uk-UA" smtClean="0"/>
              <a:t>15.12.2014</a:t>
            </a:fld>
            <a:endParaRPr lang="uk-U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4428C3-DEA2-42B3-8E1B-7DC2A12E0309}" type="slidenum">
              <a:rPr lang="uk-UA" smtClean="0"/>
              <a:t>‹#›</a:t>
            </a:fld>
            <a:endParaRPr lang="uk-U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 </a:t>
            </a:r>
            <a:br>
              <a:rPr lang="uk-UA" dirty="0"/>
            </a:br>
            <a:r>
              <a:rPr lang="uk-UA" dirty="0" smtClean="0"/>
              <a:t>Циклічні </a:t>
            </a:r>
            <a:r>
              <a:rPr lang="uk-UA" dirty="0"/>
              <a:t>процеси розвитку </a:t>
            </a:r>
            <a:r>
              <a:rPr lang="uk-UA" dirty="0" smtClean="0"/>
              <a:t>Суспільства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625624"/>
          </a:xfrm>
        </p:spPr>
        <p:txBody>
          <a:bodyPr>
            <a:normAutofit/>
          </a:bodyPr>
          <a:lstStyle/>
          <a:p>
            <a:pPr algn="r"/>
            <a:endParaRPr lang="uk-UA" dirty="0"/>
          </a:p>
          <a:p>
            <a:pPr algn="r"/>
            <a:endParaRPr lang="uk-UA" dirty="0"/>
          </a:p>
        </p:txBody>
      </p:sp>
      <p:pic>
        <p:nvPicPr>
          <p:cNvPr id="4" name="Рисунок 2" descr="ec-TEMPUS_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61938"/>
            <a:ext cx="1064999" cy="1078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5" descr="http://kpi.ua/files/iema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1938"/>
            <a:ext cx="1181100" cy="1078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2" descr="data:image/jpeg;base64,/9j/4AAQSkZJRgABAQAAAQABAAD/2wCEAAkGBxQQERMUExQVFRUWGBwbFhgYGBcbHhsiHxwcIyAcICAbHSkhHyElHxwfIjEiJSksLi8uHCUzOTMsNygtLisBCgoKDg0OGxAQGiwkHyQtLC0sLCsuLywsLyw0LS0sLCwsLCwsLCwuLCwsLS0sLCwsNCwsLCwsLCwsLCwsLCwsLP/AABEIAHIA4wMBIgACEQEDEQH/xAAcAAACAwEBAQEAAAAAAAAAAAAABgQFBwgDAgH/xABKEAACAQMCAwUEAwoLCAMAAAABAgMABBEFIQYSMQcTIkFRFGFxgTKRshY0NUJSVHJzobEjM2J0gpKVs8HS0xUlQ1OUwtHwJGOi/8QAGAEBAQEBAQAAAAAAAAAAAAAAAAEDAgT/xAAtEQACAgECAwYGAwEAAAAAAAAAAQIRIQMSMUHwBBNRYYGxcZGhwdHhIjKCI//aAAwDAQACEQMRAD8A2+iiigCiilTjHj610zwuTJMfowpgt7s/kj4/VQsYuTpDXUa81CKEZlljjH8t1X95rM0h1vWN2YabbkbAA85B+pvs17WPZZpqs5uLh7iRSBIXlC4J6A4Ocn0JzUs02JcX8sjfJxvp6nBvIM/pivuDjOwc4W8gJ/TA/fUGPs20xRj2RD8eY/415XnZxpfL4rZEHrzFevvzTJP+fmNlvcpIOZHVx6qwI+sV6Vl8nZTbc7mwvJbeVCAwV+flPUBgCGHzNfD65q+jffkQvrYdZo9nUep2/eMe+ll7tP8Aq/sanRVNwzxRbajHz28gbH0lOzL8R/j0q5qmbTWGFFFFCBRRRQBRRRQBRRRQBRRRQBRRRQBRRRQBRRRQH0KKBRQHzRRSR2n8WPZxJb2wLXdyeWILuVHTm+OTgfP0NDqMXJ0iDxrxnNJcDTtLAkuWyJJAdovX3ZHmT09CTt5aBo2naKWa4njlvsBnaR15snfwhztn8o7n1q34U4YTRbGZwBJcd20kzn8ZlUnlz15Qf8TWb61povtdtYrpu872GIyFPBnMZbbBOBXJvGncVw9x24h4ukvYJILLnhnbk5JGeEKVJ6q3PuDuMqDg1mWkwTtFIws7iVlkDrGysER2ABmOT3ksnhOOgXJOd62Kx7N7KFeRO95MnKNIWU56jDA7HzxUC77NYribFyXlhAPdt38odR5IwJIbGSA2xxgHPWjTEdSCwjOYOIZdKiZhNzXMr+FO973u0B8QcB2jGfxcb9c9MV+33PPK09shvYJcH2cyu5UE+JXUyc6tncsAVGxpm7ROCrPTdLla3jwzSxZZiWbHMNgT0FM192V6dPI0rRMrPuQjsq5xvgDYZpTOu8hW4y+2F9HfN7OLiIxhOZ5eRSEj6xlge7l2IwxIJ5fKtZg7Q7Vmw4aJCeXnkaIKcdceM8wGQCRkAnFR9H4CRVKyl1Rf4mJZZHCbnLkvsznIGeXCgYFV3F3ZtZC3uLg980scTFS0rHHKpIGOmPdTKOJShJ0zy1jhGG6Y3+jTpHcRk57ph3ch2JU42BOR7jncedXvAPGovw8M69zeRbSxHbOPxlB8vUeXwwaS+xe+kit4ApXu5ruWN0I3z3KuHBz5cpGPPPupk7TOFXfl1Czyl3b+Lwj+MUeR9SBn4jI9KeYks7JejNAoqg4I4mTU7RJ1wG+jImfosOo+HmPcav66MGmnTKTXeJo7SSOJo55HkVmVYYmkOFIBJC7+YqN92tv3Bl5J9pREYu6bvQ5GQpj+luDnpUXjW2X2rTJhkSC57vmBI8LI5K+8EqD8qQNV1A3Nq13ytz5WG5UZUq6t/AXIwRsQSCff7qlmsYJpGp6FxNHeSSRrHPG8aqzLNE0Zw2cHDb+Rq6pR4Kt1N1qkpyZDdGPJJPhVEKqPQAsfrpuqmckk8CzPxrEsksawXcpico5it5JFDAA4yoIzgg/OvKXjqNVLNaX4VQSSbSYAAdSTjYCl7jjhV4ILy5W6cJztOI1BQhyEXd1bJACjYjFSZ9Bkvry85Ll4SiRJ0LqVkgYMOQsFzvnm67VMmm2FWP1pcCWNJF+i6hh8CMiomu6xHZwmaUMVDKuEUsxLEAAAbnJIqRp9t3MUcec8iKuemcDGaq+OLNJtPug4yFid13IwyKWU5HoQDVMlVldL2gW6bSQ3cZwSBJbyIWwQMKGA5jlhsPWpul8WxTzrB3VzFIysy99C8YIXGccwGcZH11n+tQiYStJljHo8boSx8Lc75Yb9fCN/cKa+H7ZZNWuJHyzxW1uIySfDzqebAzjfA+qpZq4RSsdaotZ4ojtZhCYriVygfEMLyYUkgE8o23Bq9pQ4kt1XVNNlGQ797GxBI5lETsAR0OGOapnBJvJ9rx9A3KFhu3YgkolvIzLhyp5lAyviU9autA1qO9iMkYdQHZCHUqwK9QQdxWc8NQCN7B1yGktr4yHJ8RDhgTv5FmPzpz7ObNYtNtuUHMiCRySSWZwCzEn1NRHc4pLAziigUVTI85ZAqlmOAoJJ9AOprKez3/eF7d6xOMRx5S3z+KoByfkuPmx9KZ+1vVPZtKuCDhpAIx/SOD+zNRk4ZdOHzaRZEjW+cDqWI5iPmdqj4msMR+ODNuIeMrqeS+eGdWtHljiZdwORwwVgTuuQpDEetXc08c3EdlPAytC45EK9P4JWVseoz0I2NJfsMkPgexnEcvdPJCAxfK8wUdMosjZ6jOAcUzaBFJBqmkWs2e8hRmYHHh71ciMe5Qo+ZNcnpkkljwfsbbfahFAFaWRYwzBQWIAJPQb+ZpC17i+eSOZY8Wz29yB3zuvcOinOC5HiJGxRQSDUHjTiBboyp7Rbz6f3YebuwGkQqwCxqwbHNK2wJGQAcYq4t+z2O5t29tVTM6csar9C1GNkiHqPNjuxHpXR51FRVyM7441OaWG5fnLRXEkLcoguBGvJ05JHwu/ntv5VvbzLHGXchVVcsxOAABuTWU8baubnQGDgLNDNHDOg8nRgDt6EYYe40w9rHEpsbJUROeS5zGuQCBtuceZ3wB6modSW5JLxf2PDh3tXtry7FsI3TnYrFIcEPjpkdVyN96aeMfwfefqJPsmueOKOBLrTYo5ZQDG3L4lJyjEZww6g+WfWnbg6z1B9NvJ7qebuPZ5BDG5B58ofGSd+UDpvvSzqelFVKLKPR9VFjow5XRbsTrcwA9eU4Q48mOFbI9DTl2X8TzG8urW9mDysysgwc83IOZR5AAAbeuazySB7qwtpjDNLFCj27CPfuXHIVkAHUOCMg7ZB333tOGNFurnULeY20sbPcd7JMueWNU6x4/FYnrzb4IwOpMTNJxTTsbrSMaLrvdjw2uoDKjoFcHp9Zx/TFapWf9tenGTTxOm0ltIsikdRvg/4H5U5aHqAubaGYf8AEjVvrG/7a6R5Z5ipegq8dXEi3un5WU28bNK5igeU86jlVfAMrkM31VQaTaSJD37wyyRK7Wsydw6PJbnBSTuz4i0bs2/oT6Crvj+YLcoXabu47SeUpFNJFzFGjxkoR5E/XWb/AHfWv5vff2jcf5qjNoRbiqRrHABZ/bpTHIiy3bOgkRkJHJGM4YA9QabKxjh3WYrxTJCLuFobi1HjvJ5AwkmAIKs2MYGN/WvLW9bjtI0lnF3M89xdDwXk8QURS4ACq2OjDp6Us5ek2x/7ThI1l3cYcrLIiSlI2lYIT4iFXfbFQeGb131SVo1mEEsKl+9t5IsPGAoAZxvkZOKzb7vrX83vv7RuP81TbLiOG8hu+6W9hkht3lVmvp3GVxjYtg9fOlnXdtRpr2N3qJrFmZ7eeIHBkjdAT5cykZ/bSNxtOFmMkjTmOGx73kinki5m7wDJKEeXrWf/AHe2v5vff2jcf5qrZnDSbyhkv7eQjkk9pt5BbC0nVLSS4R1Ukh45FwPEGp24OtZHmubto2iSVY0iSQYcrGCOdh+LzZ+j1rJfu+tfze+/tG4/zV9Jx5aEjmgvwM7kahcEgeZA5tyPSubNpacmqr2/J0FSxxlbSh7W6ijMotnZpI1+mUdCrFB5soOeXzxio/CfEWe6hlk71ZBm1uegmA/EfyWZcbjzxkeYFH2g36wXFxLL7Q6QwQcscVxJCMvJKCfARnoOvpXVmEYtSor9MDRundi7uDGksVtEbOSEDviMmSVtsDAJOPI/CtK4d082tpbwMQWijVCR0JAxtWG/d9a/m99/aNx/mrXuBRyx3Kc0jKlwwTvHZ2AMcZxzMSTgsaiO9WLSGcUUCiujzmXduR510+D/AJtyM/IAf99Qe0zjO/tLgW0XcxKzAxSqwBIGMq4ZiFxkAkgetTe2kcsulSH6KXO/zMZ/7TX1226BEbV7tbdWlGFaQFwwGcBsL4WA8+byrl8z1Qqo35inpvaJf2M063Fv3lzM8bHKkEKoOQoX6Q5d1I2G53r11vW0fXbW9QqsckCujSZC55HGGIz0Oxx0pYsb1jJZQRXMcjK+I3lRlEPMCOTmJ3Q56eRAxir6y0aax1LT7BZV76IySd4ylkBlVfCFyCQBHnqN2NQ1cYp+hIgurW6m5LvuIo5bhnuBAXEbLFEoj3xnDO7ny3U+lM0msJab2GqRun/Iu+eRfgsgHOvzJpp/2bqf53a/9K3+rR/s3U/zu1/6Vv8AVq0edyT59fIx2+M+rNcvD4ZZ3UvZxAtkRD+NdmwBn8XpnpTNwxrNveXrX+ozRxtESltbNnMWDuzDGzf4/KvGHi1tMvbyUFbxDj2spGYhHJkqgUuSdyDkdPMe+j4d7QpVmuZXdI3uHU4W3aUHAwAAHGPqJPrUNmpNYRrGrcTaXdQvDNcRPG4wwPN/42qJxHxbYGwuIoriLeB1RRkfikADaq/hriG51B3jhvLdZE+lHJZujD34Mu/+FTuJ9P1AWdyXurZkEL8wFswJHKcgHvDg+/FdGG1J0+voZ9wRxe2laVhIjJNLO7opDY7tVjDucb8vUBumQfQ1CueNtRf2u6tv/j28kgZjhcc3Kq4Vm+k5CjIXy9K8bfTZbjT2v4pURYYDbSo+c7AfQI/KDDHvzVPe3QuvZfGJSpVEtER0VRkZVWBO7ebDc1yepRi23XxNg07VrjVNHvXuUijVoG7sI3MzAITzN4jjJGwIB2NWfY9cmTSLYn8XnX+q5A/ZUuXR4bDS7lIokiHcSFwmSCxjIzltz5DJqu7FYyujwZ82kP8A+2q8zyyacHXie3aBZSLm8UQukUEkcsUoYh1dkJ+iR+T51hvaHZRwaldRxIERWAVVGAPCOldC9oH4Nu/1Z/eKwLtR/C15+mPsijNuzPr5D9wzaqILdI1t7eMW9td3UzBuZuSUnGQcfinc+tV+q6vDb2bG6toJi8kz2Ecqt3nLK5YyupPhTpgbE4r4vrqGzs7G5lYSObOJIbXOzspYiSUeaKSCB5mkmztLjV7p3d/5c877JEg8yegAHRah1GNtt8Dw4d0KS/lYKVjjXLzSttHEvUk+Q9y1r2k8GmS1kW0hggjljMYmnWTv5FPWQ4IChjuFI6Y+FTOCuFo5IowEZLJDzRo4w9y4/wCPNkfRz9BPmfIDRaqRlq61ukJXGenPGRcYhliEKQTRSBjzBpV3GD7/ADrBOMrZIb67jjUKiSsFUdAB5CukeO/vKT9OL+9SudOPfwle/rnqSO+zOzV9M4Yindo4bOwxFFAWaWOQsxkj5ifCwFKXaDw3HHHO4ijt5rZ40dYc91Ksu6sA26sNweucU26bxKlu7SQ3WnsssUAIlnKspjj5SMBT50q9oPEMckM6mWGae6eJiLdi0cSRZxlj1ZiTttR0SG7cV3Z7csbbUYiSY0hEyKfxZFcYdfRveK1bi3TCbhZJFhlguVigeNwxYFTIwcb46t5+lZN2eRkQalIRhDAIwx6Fy4wgPmx9BvW38YfQtf5wn2WqrgTVdT68jnrgCCOS8XvY1lRYpnKOMqSkTMM/MV0RwVaSJA0kpTmuH77EYYKoZEAUcxzsFrnrs8++z/N7j+5euldA+9bf9Un2RSJe1PJYiigUV0eQzztwsDJpneLnmglSQY+ak/LmzTM1vFqunqsmTHcRKTynBGQDkH1BqdrWnLdW8sD/AEZUKn3ZHX5UjdjGqN3E1hP4Z7NypB/JJOMfA5Hwx61OZqswxyI+r8M6RosZkkWTMyPEpJaQ7qcnHQHA64pdspHm1vSrlhtNBHvkHLLF4wcdDuDg+TCq/jfWefV7oXBUCCGVIRgjcqOXbJ8R5uoxnAr74IuUSSzjcQK1nMrkxtzcwnHI5ZgSCyt3ecHAHwrk3UWo284Nj4w19dPtJZzgsBiNfynP0R796xPXOINX0+HuJ5w/tEPOynxSRhuoJGCh3862q+0L2i6WebDrBn2eL8XmI3kf1byH5Iz1zSTxDp0zSSWdvyy3t2Oe9uCPDDF0VB6DqFXqcE9TmqzLScUVXE2kW8HDoe3YSmV4mebA53JfOGI3JBJG9ZHPCyMVdWVlOCrAgg+8HcVtnHvDUWmaCYIizDvo2ZmJOWLDJx0Ue4VY9onZql8rXEGVuuUbZAWTGPpZ6HHmKlG2nqqPHm39hI7K9Xa51W2MpXvI4ZFMmfFKNuUNnqw6Z6kD3VsvGP4PvP1En2TWdRcFC6hiuYO7j1G0IEkIQLG0iHmAdfUjGHBwQQavbrjWK/0+7RVdLjujG8TKw5JHPIE5iMZLGqjLU/lJNCNwTqsNhZWovQRDLPNLgDnyBEgTmUbgHJYZ9Aae9N7MNMJguIVlABWRB3jEHzAIOdvdWZ3F5CbyAkwCC2DWrvnDMBGRzMp3I5iwDAeW/ll17AtTlltpoWx3cBXkODnx5JBJPljYAbVEaaikluTrxGXta1EQaVc+sgEY/pHH7s1acD6f7Np9rEeqxLzfEjJ/fSZx43+09Vs9OTeOI99c493RT8tv6dafXXM88sQS9Rf7QPwbd/qz+8VgXaj+Frz9MfZFbh2h6iot5LVUlkmnjYxrHG77AqCTyjYbjc1h/aj+Frz9MfZFRm/ZuPXkU1jp1zeFu6jkmMUeWxk8qL0H/hRufIVb8I6/HFHJaXGRbTMGMijxROuOV/5SjAyhyKeuH7QQ29lGpuLaKWKKQTQxswe4kflXvXwRyr4cIcDxVR8RcLPfpPdQQMs8LstwiIwimKkgywkjrkHmTOdvrlGu9PD4GvcLcQGXEE/ILhV5lKfxc6eUsXqPVeqn3Ypjrmjg/ikRqttcsywhuaCZfp2r/lr6p+UvTGa2qHjDuIc3cUuUGWmhieSF1xtIrqCACNyCcj9tdJnl1NJxeCdx395Sfpxf3qVzpx6f95Xv65633jjU1aMWqJLJNL3bqI43cBRKuWYqPCNuprAuPvwje/rnqSNuzIYJOAIEIV7xufkR2VLaV+XnXmAJXI6UJwLbZGbyfGd8WU+ceeNutafw1qAt7orIkoFzHarC/dtyMVgORz45c7HbNPdKOHrSXX6EnhDhpeWKR4zFBDvaW7Dcf/fL6yt13+iPfVrxl9G1/nCfZamGlPi2/V57e2VZGkSRJXKoxVEw4yzAYXcHrVMk3KVmD9nn32f5vcf3L10roH3rb/qk+yK5s7N4y16FUEs0FwABuSTC+AK6I4P1FZ7WPlDqYgIpFkRkZWVVyCrb+YqRN+1cS8FFAoro8h81mHaHZyabexatbqWX6F2g816c31bZ8iB760+vO5t1lRkdQyMCGU7gg9RUaOoS2sUNV4XstUgmuYEiaa5hwkxGcHGxx0BHQnGdqSNd4R7u2W1gtns55m2YypIlwyjPdCTPMvTmUMFBxU9TNwxcEYebS5m2P0mgJ/8Af6Xx6vGu6ZBrNmojlHKWV4po9yrA7Eeh8qnE23ONZwLfDnaI0UCDUYnQgYNxHiaNsYGWMRblPqPfTVw/q1jLzm2nhkaRuaQh15iT0yOuw2A9BWMaTw/drdm0jtnVwX70zO/cTp5kjkOGYY3U/DFVF9Zad7Q0R9otGVsc/MJo1PzVXx7/AHUs7elFvH0Nf7bPwU/62L7Qpw1CESQMhkaLmXAkUgFT5EE7bH1rnvjA6jYQmzuZO+tpCrRSE8ynlORyt1HvU/KpmpWt3ewe26rdNb27ECKMLu+fJIwQMe9t+ppZO6/isjlLxbFDewvPJEs0YMczwOJPaVweRRHHlg3Nhhz45ckAnNL/ABK813iK1hFjah2uZpJXRZCQcmVkLd5heoGN9vdVVwhpUdz3h02BvaIlyJLmTZc53REQqWHlzHYkHepfBHB7alKS8dzbxIoEryuzGc8wPdnmC+EAdAPPc9Kh1Sjnw64DZa8FxXlxb3AsmjXKtLJMyfwy8p37pCRzOSCeYDFMGrTWXD1nLJFGsfOSVQE5kcjYbnOB9QFXPEWv2+nQGSdwigYRR1YgbKo86R+HNFn1m5XUL9CkCfeluftsP279fgBmmKblmXAtOyvh2SGOS8usm6uzzvnqq9QvuznOPgPKnuiiujOUnJ2xE45jke7CxHErWFyI8MFPMWixgkgA+/NZDP2f6pIxZ4eZj1Zri3JPxJlrojVdBtrsqZ4Y5SoIUsM4z1x9VQPuJ0/80h/q1GjWGttXX5M14S0m8tLd0uwVU3NkIVMsbjacZACO2Oo9K+Nd02+uLeH2Et4Lm973kmSPrMOXPM656N/6a1CHg6xRldbWEMpDKQu4IOQR7waJuDbF2ZmtYSzEliV6k9TUovfK769zAW7O9SJJNuCTuT39t/q1faLoV/aW197UGWH2SRUUzxOoO2AFWQ4+qtd+4nT/AM0h/q0fcRp/5pD/AFaUV69qn7fsXOL4pZJZEgOJn07EeHCHPeDoxIA+usol7PdTclmg5mO5JntiT8f4Wuh9T4etboq08EchUcqlhnA9BUL7idP/ADSH+rRokNbasdfUz/g3Tru2Fol5kMb5TGGlSTCiBxtys2BnyrYKpbPhOyhkWSO2iR0OVYLuDjGR8jV1VRlOW52FZp2gWs8017Hak98be15QHVCQJZubdmA6e+tLqq1Phy1unEk8EcjgcoZlycenw3qiEtrs59teAdUiYNHDyMOhW4twR8xLW58FHa88/wD5TZ3zv3UWd/jXp9xOn/mkP9WrXTNMhtU5II1jTJblUYGT1P7KiVGmpq70TRRQKKpgfNFFFAeV1bJKjJIodGGGVhkEehFZlecG3ukyNNpDl4icvayHI/o5O/1hvea1KipR1GbiZ/o3atauRHeK9nN0KyK3Ln9LGw+IFXOp8Lafqcsdw4WZkA5Skh5Tg53CnDb+tW2saFb3iFLiFJAfyhuPgRuPkaSrnshtlPNa3FzbH0VyR+3f9tMnacOWBofhC2bwurvFnmWFnZo1PNnKqem/l0xt0ryveCLW4VlnEswbABklclADnCb+Hf064ApXHAWqLsmsSBfLKEn7VB7PtRk2m1eZl/kqQftU9C/69xts0stItxGJEgiXJ8cmTuc9WOTSrqHaj357rSreS7lPRirKi+85wfrwPfUiw7I7FWDztNdMP+a5x9S4z8zTxY2McChIo0jUdAigD9lMkuCzxETh/gCSaZbvVpPaJxukX/Dj+Q2OPTp8a0MUUUSOJScuIUUUVTkKKKKAKKKKAKKKKAKKKKAKKKKAKKKKAKKKKA+hRQKKA+aKKKAKKKKAKKKKAKKKKAKKKKAKKKKAKKKKAKKKKAKKKKAKKKKAKKKKAKKKKAKKKKAKKKKA+hRRRQ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7" name="AutoShape 4" descr="data:image/jpeg;base64,/9j/4AAQSkZJRgABAQAAAQABAAD/2wCEAAkGBxQQERMUExQVFRUWGBwbFhgYGBcbHhsiHxwcIyAcICAbHSkhHyElHxwfIjEiJSksLi8uHCUzOTMsNygtLisBCgoKDg0OGxAQGiwkHyQtLC0sLCsuLywsLyw0LS0sLCwsLCwsLCwuLCwsLS0sLCwsNCwsLCwsLCwsLCwsLCwsLP/AABEIAHIA4wMBIgACEQEDEQH/xAAcAAACAwEBAQEAAAAAAAAAAAAABgQFBwgDAgH/xABKEAACAQMCAwUEAwoLCAMAAAABAgMABBEFIQYSMQcTIkFRFGFxgTKRshY0NUJSVHJzobEjM2J0gpKVs8HS0xUlQ1OUwtHwJGOi/8QAGAEBAQEBAQAAAAAAAAAAAAAAAAEDAgT/xAAtEQACAgECAwYGAwEAAAAAAAAAAQIRIQMSMUHwBBNRYYGxcZGhwdHhIjKCI//aAAwDAQACEQMRAD8A2+iiigCiilTjHj610zwuTJMfowpgt7s/kj4/VQsYuTpDXUa81CKEZlljjH8t1X95rM0h1vWN2YabbkbAA85B+pvs17WPZZpqs5uLh7iRSBIXlC4J6A4Ocn0JzUs02JcX8sjfJxvp6nBvIM/pivuDjOwc4W8gJ/TA/fUGPs20xRj2RD8eY/415XnZxpfL4rZEHrzFevvzTJP+fmNlvcpIOZHVx6qwI+sV6Vl8nZTbc7mwvJbeVCAwV+flPUBgCGHzNfD65q+jffkQvrYdZo9nUep2/eMe+ll7tP8Aq/sanRVNwzxRbajHz28gbH0lOzL8R/j0q5qmbTWGFFFFCBRRRQBRRRQBRRRQBRRRQBRRRQBRRRQBRRRQH0KKBRQHzRRSR2n8WPZxJb2wLXdyeWILuVHTm+OTgfP0NDqMXJ0iDxrxnNJcDTtLAkuWyJJAdovX3ZHmT09CTt5aBo2naKWa4njlvsBnaR15snfwhztn8o7n1q34U4YTRbGZwBJcd20kzn8ZlUnlz15Qf8TWb61povtdtYrpu872GIyFPBnMZbbBOBXJvGncVw9x24h4ukvYJILLnhnbk5JGeEKVJ6q3PuDuMqDg1mWkwTtFIws7iVlkDrGysER2ABmOT3ksnhOOgXJOd62Kx7N7KFeRO95MnKNIWU56jDA7HzxUC77NYribFyXlhAPdt38odR5IwJIbGSA2xxgHPWjTEdSCwjOYOIZdKiZhNzXMr+FO973u0B8QcB2jGfxcb9c9MV+33PPK09shvYJcH2cyu5UE+JXUyc6tncsAVGxpm7ROCrPTdLla3jwzSxZZiWbHMNgT0FM192V6dPI0rRMrPuQjsq5xvgDYZpTOu8hW4y+2F9HfN7OLiIxhOZ5eRSEj6xlge7l2IwxIJ5fKtZg7Q7Vmw4aJCeXnkaIKcdceM8wGQCRkAnFR9H4CRVKyl1Rf4mJZZHCbnLkvsznIGeXCgYFV3F3ZtZC3uLg980scTFS0rHHKpIGOmPdTKOJShJ0zy1jhGG6Y3+jTpHcRk57ph3ch2JU42BOR7jncedXvAPGovw8M69zeRbSxHbOPxlB8vUeXwwaS+xe+kit4ApXu5ruWN0I3z3KuHBz5cpGPPPupk7TOFXfl1Czyl3b+Lwj+MUeR9SBn4jI9KeYks7JejNAoqg4I4mTU7RJ1wG+jImfosOo+HmPcav66MGmnTKTXeJo7SSOJo55HkVmVYYmkOFIBJC7+YqN92tv3Bl5J9pREYu6bvQ5GQpj+luDnpUXjW2X2rTJhkSC57vmBI8LI5K+8EqD8qQNV1A3Nq13ytz5WG5UZUq6t/AXIwRsQSCff7qlmsYJpGp6FxNHeSSRrHPG8aqzLNE0Zw2cHDb+Rq6pR4Kt1N1qkpyZDdGPJJPhVEKqPQAsfrpuqmckk8CzPxrEsksawXcpico5it5JFDAA4yoIzgg/OvKXjqNVLNaX4VQSSbSYAAdSTjYCl7jjhV4ILy5W6cJztOI1BQhyEXd1bJACjYjFSZ9Bkvry85Ll4SiRJ0LqVkgYMOQsFzvnm67VMmm2FWP1pcCWNJF+i6hh8CMiomu6xHZwmaUMVDKuEUsxLEAAAbnJIqRp9t3MUcec8iKuemcDGaq+OLNJtPug4yFid13IwyKWU5HoQDVMlVldL2gW6bSQ3cZwSBJbyIWwQMKGA5jlhsPWpul8WxTzrB3VzFIysy99C8YIXGccwGcZH11n+tQiYStJljHo8boSx8Lc75Yb9fCN/cKa+H7ZZNWuJHyzxW1uIySfDzqebAzjfA+qpZq4RSsdaotZ4ojtZhCYriVygfEMLyYUkgE8o23Bq9pQ4kt1XVNNlGQ797GxBI5lETsAR0OGOapnBJvJ9rx9A3KFhu3YgkolvIzLhyp5lAyviU9autA1qO9iMkYdQHZCHUqwK9QQdxWc8NQCN7B1yGktr4yHJ8RDhgTv5FmPzpz7ObNYtNtuUHMiCRySSWZwCzEn1NRHc4pLAziigUVTI85ZAqlmOAoJJ9AOprKez3/eF7d6xOMRx5S3z+KoByfkuPmx9KZ+1vVPZtKuCDhpAIx/SOD+zNRk4ZdOHzaRZEjW+cDqWI5iPmdqj4msMR+ODNuIeMrqeS+eGdWtHljiZdwORwwVgTuuQpDEetXc08c3EdlPAytC45EK9P4JWVseoz0I2NJfsMkPgexnEcvdPJCAxfK8wUdMosjZ6jOAcUzaBFJBqmkWs2e8hRmYHHh71ciMe5Qo+ZNcnpkkljwfsbbfahFAFaWRYwzBQWIAJPQb+ZpC17i+eSOZY8Wz29yB3zuvcOinOC5HiJGxRQSDUHjTiBboyp7Rbz6f3YebuwGkQqwCxqwbHNK2wJGQAcYq4t+z2O5t29tVTM6csar9C1GNkiHqPNjuxHpXR51FRVyM7441OaWG5fnLRXEkLcoguBGvJ05JHwu/ntv5VvbzLHGXchVVcsxOAABuTWU8baubnQGDgLNDNHDOg8nRgDt6EYYe40w9rHEpsbJUROeS5zGuQCBtuceZ3wB6modSW5JLxf2PDh3tXtry7FsI3TnYrFIcEPjpkdVyN96aeMfwfefqJPsmueOKOBLrTYo5ZQDG3L4lJyjEZww6g+WfWnbg6z1B9NvJ7qebuPZ5BDG5B58ofGSd+UDpvvSzqelFVKLKPR9VFjow5XRbsTrcwA9eU4Q48mOFbI9DTl2X8TzG8urW9mDysysgwc83IOZR5AAAbeuazySB7qwtpjDNLFCj27CPfuXHIVkAHUOCMg7ZB333tOGNFurnULeY20sbPcd7JMueWNU6x4/FYnrzb4IwOpMTNJxTTsbrSMaLrvdjw2uoDKjoFcHp9Zx/TFapWf9tenGTTxOm0ltIsikdRvg/4H5U5aHqAubaGYf8AEjVvrG/7a6R5Z5ipegq8dXEi3un5WU28bNK5igeU86jlVfAMrkM31VQaTaSJD37wyyRK7Wsydw6PJbnBSTuz4i0bs2/oT6Crvj+YLcoXabu47SeUpFNJFzFGjxkoR5E/XWb/AHfWv5vff2jcf5qjNoRbiqRrHABZ/bpTHIiy3bOgkRkJHJGM4YA9QabKxjh3WYrxTJCLuFobi1HjvJ5AwkmAIKs2MYGN/WvLW9bjtI0lnF3M89xdDwXk8QURS4ACq2OjDp6Us5ek2x/7ThI1l3cYcrLIiSlI2lYIT4iFXfbFQeGb131SVo1mEEsKl+9t5IsPGAoAZxvkZOKzb7vrX83vv7RuP81TbLiOG8hu+6W9hkht3lVmvp3GVxjYtg9fOlnXdtRpr2N3qJrFmZ7eeIHBkjdAT5cykZ/bSNxtOFmMkjTmOGx73kinki5m7wDJKEeXrWf/AHe2v5vff2jcf5qrZnDSbyhkv7eQjkk9pt5BbC0nVLSS4R1Ukh45FwPEGp24OtZHmubto2iSVY0iSQYcrGCOdh+LzZ+j1rJfu+tfze+/tG4/zV9Jx5aEjmgvwM7kahcEgeZA5tyPSubNpacmqr2/J0FSxxlbSh7W6ijMotnZpI1+mUdCrFB5soOeXzxio/CfEWe6hlk71ZBm1uegmA/EfyWZcbjzxkeYFH2g36wXFxLL7Q6QwQcscVxJCMvJKCfARnoOvpXVmEYtSor9MDRundi7uDGksVtEbOSEDviMmSVtsDAJOPI/CtK4d082tpbwMQWijVCR0JAxtWG/d9a/m99/aNx/mrXuBRyx3Kc0jKlwwTvHZ2AMcZxzMSTgsaiO9WLSGcUUCiujzmXduR510+D/AJtyM/IAf99Qe0zjO/tLgW0XcxKzAxSqwBIGMq4ZiFxkAkgetTe2kcsulSH6KXO/zMZ/7TX1226BEbV7tbdWlGFaQFwwGcBsL4WA8+byrl8z1Qqo35inpvaJf2M063Fv3lzM8bHKkEKoOQoX6Q5d1I2G53r11vW0fXbW9QqsckCujSZC55HGGIz0Oxx0pYsb1jJZQRXMcjK+I3lRlEPMCOTmJ3Q56eRAxir6y0aax1LT7BZV76IySd4ylkBlVfCFyCQBHnqN2NQ1cYp+hIgurW6m5LvuIo5bhnuBAXEbLFEoj3xnDO7ny3U+lM0msJab2GqRun/Iu+eRfgsgHOvzJpp/2bqf53a/9K3+rR/s3U/zu1/6Vv8AVq0edyT59fIx2+M+rNcvD4ZZ3UvZxAtkRD+NdmwBn8XpnpTNwxrNveXrX+ozRxtESltbNnMWDuzDGzf4/KvGHi1tMvbyUFbxDj2spGYhHJkqgUuSdyDkdPMe+j4d7QpVmuZXdI3uHU4W3aUHAwAAHGPqJPrUNmpNYRrGrcTaXdQvDNcRPG4wwPN/42qJxHxbYGwuIoriLeB1RRkfikADaq/hriG51B3jhvLdZE+lHJZujD34Mu/+FTuJ9P1AWdyXurZkEL8wFswJHKcgHvDg+/FdGG1J0+voZ9wRxe2laVhIjJNLO7opDY7tVjDucb8vUBumQfQ1CueNtRf2u6tv/j28kgZjhcc3Kq4Vm+k5CjIXy9K8bfTZbjT2v4pURYYDbSo+c7AfQI/KDDHvzVPe3QuvZfGJSpVEtER0VRkZVWBO7ebDc1yepRi23XxNg07VrjVNHvXuUijVoG7sI3MzAITzN4jjJGwIB2NWfY9cmTSLYn8XnX+q5A/ZUuXR4bDS7lIokiHcSFwmSCxjIzltz5DJqu7FYyujwZ82kP8A+2q8zyyacHXie3aBZSLm8UQukUEkcsUoYh1dkJ+iR+T51hvaHZRwaldRxIERWAVVGAPCOldC9oH4Nu/1Z/eKwLtR/C15+mPsijNuzPr5D9wzaqILdI1t7eMW9td3UzBuZuSUnGQcfinc+tV+q6vDb2bG6toJi8kz2Ecqt3nLK5YyupPhTpgbE4r4vrqGzs7G5lYSObOJIbXOzspYiSUeaKSCB5mkmztLjV7p3d/5c877JEg8yegAHRah1GNtt8Dw4d0KS/lYKVjjXLzSttHEvUk+Q9y1r2k8GmS1kW0hggjljMYmnWTv5FPWQ4IChjuFI6Y+FTOCuFo5IowEZLJDzRo4w9y4/wCPNkfRz9BPmfIDRaqRlq61ukJXGenPGRcYhliEKQTRSBjzBpV3GD7/ADrBOMrZIb67jjUKiSsFUdAB5CukeO/vKT9OL+9SudOPfwle/rnqSO+zOzV9M4Yindo4bOwxFFAWaWOQsxkj5ifCwFKXaDw3HHHO4ijt5rZ40dYc91Ksu6sA26sNweucU26bxKlu7SQ3WnsssUAIlnKspjj5SMBT50q9oPEMckM6mWGae6eJiLdi0cSRZxlj1ZiTttR0SG7cV3Z7csbbUYiSY0hEyKfxZFcYdfRveK1bi3TCbhZJFhlguVigeNwxYFTIwcb46t5+lZN2eRkQalIRhDAIwx6Fy4wgPmx9BvW38YfQtf5wn2WqrgTVdT68jnrgCCOS8XvY1lRYpnKOMqSkTMM/MV0RwVaSJA0kpTmuH77EYYKoZEAUcxzsFrnrs8++z/N7j+5euldA+9bf9Un2RSJe1PJYiigUV0eQzztwsDJpneLnmglSQY+ak/LmzTM1vFqunqsmTHcRKTynBGQDkH1BqdrWnLdW8sD/AEZUKn3ZHX5UjdjGqN3E1hP4Z7NypB/JJOMfA5Hwx61OZqswxyI+r8M6RosZkkWTMyPEpJaQ7qcnHQHA64pdspHm1vSrlhtNBHvkHLLF4wcdDuDg+TCq/jfWefV7oXBUCCGVIRgjcqOXbJ8R5uoxnAr74IuUSSzjcQK1nMrkxtzcwnHI5ZgSCyt3ecHAHwrk3UWo284Nj4w19dPtJZzgsBiNfynP0R796xPXOINX0+HuJ5w/tEPOynxSRhuoJGCh3862q+0L2i6WebDrBn2eL8XmI3kf1byH5Iz1zSTxDp0zSSWdvyy3t2Oe9uCPDDF0VB6DqFXqcE9TmqzLScUVXE2kW8HDoe3YSmV4mebA53JfOGI3JBJG9ZHPCyMVdWVlOCrAgg+8HcVtnHvDUWmaCYIizDvo2ZmJOWLDJx0Ue4VY9onZql8rXEGVuuUbZAWTGPpZ6HHmKlG2nqqPHm39hI7K9Xa51W2MpXvI4ZFMmfFKNuUNnqw6Z6kD3VsvGP4PvP1En2TWdRcFC6hiuYO7j1G0IEkIQLG0iHmAdfUjGHBwQQavbrjWK/0+7RVdLjujG8TKw5JHPIE5iMZLGqjLU/lJNCNwTqsNhZWovQRDLPNLgDnyBEgTmUbgHJYZ9Aae9N7MNMJguIVlABWRB3jEHzAIOdvdWZ3F5CbyAkwCC2DWrvnDMBGRzMp3I5iwDAeW/ll17AtTlltpoWx3cBXkODnx5JBJPljYAbVEaaikluTrxGXta1EQaVc+sgEY/pHH7s1acD6f7Np9rEeqxLzfEjJ/fSZx43+09Vs9OTeOI99c493RT8tv6dafXXM88sQS9Rf7QPwbd/qz+8VgXaj+Frz9MfZFbh2h6iot5LVUlkmnjYxrHG77AqCTyjYbjc1h/aj+Frz9MfZFRm/ZuPXkU1jp1zeFu6jkmMUeWxk8qL0H/hRufIVb8I6/HFHJaXGRbTMGMijxROuOV/5SjAyhyKeuH7QQ29lGpuLaKWKKQTQxswe4kflXvXwRyr4cIcDxVR8RcLPfpPdQQMs8LstwiIwimKkgywkjrkHmTOdvrlGu9PD4GvcLcQGXEE/ILhV5lKfxc6eUsXqPVeqn3Ypjrmjg/ikRqttcsywhuaCZfp2r/lr6p+UvTGa2qHjDuIc3cUuUGWmhieSF1xtIrqCACNyCcj9tdJnl1NJxeCdx395Sfpxf3qVzpx6f95Xv65633jjU1aMWqJLJNL3bqI43cBRKuWYqPCNuprAuPvwje/rnqSNuzIYJOAIEIV7xufkR2VLaV+XnXmAJXI6UJwLbZGbyfGd8WU+ceeNutafw1qAt7orIkoFzHarC/dtyMVgORz45c7HbNPdKOHrSXX6EnhDhpeWKR4zFBDvaW7Dcf/fL6yt13+iPfVrxl9G1/nCfZamGlPi2/V57e2VZGkSRJXKoxVEw4yzAYXcHrVMk3KVmD9nn32f5vcf3L10roH3rb/qk+yK5s7N4y16FUEs0FwABuSTC+AK6I4P1FZ7WPlDqYgIpFkRkZWVVyCrb+YqRN+1cS8FFAoro8h81mHaHZyabexatbqWX6F2g816c31bZ8iB760+vO5t1lRkdQyMCGU7gg9RUaOoS2sUNV4XstUgmuYEiaa5hwkxGcHGxx0BHQnGdqSNd4R7u2W1gtns55m2YypIlwyjPdCTPMvTmUMFBxU9TNwxcEYebS5m2P0mgJ/8Af6Xx6vGu6ZBrNmojlHKWV4po9yrA7Eeh8qnE23ONZwLfDnaI0UCDUYnQgYNxHiaNsYGWMRblPqPfTVw/q1jLzm2nhkaRuaQh15iT0yOuw2A9BWMaTw/drdm0jtnVwX70zO/cTp5kjkOGYY3U/DFVF9Zad7Q0R9otGVsc/MJo1PzVXx7/AHUs7elFvH0Nf7bPwU/62L7Qpw1CESQMhkaLmXAkUgFT5EE7bH1rnvjA6jYQmzuZO+tpCrRSE8ynlORyt1HvU/KpmpWt3ewe26rdNb27ECKMLu+fJIwQMe9t+ppZO6/isjlLxbFDewvPJEs0YMczwOJPaVweRRHHlg3Nhhz45ckAnNL/ABK813iK1hFjah2uZpJXRZCQcmVkLd5heoGN9vdVVwhpUdz3h02BvaIlyJLmTZc53REQqWHlzHYkHepfBHB7alKS8dzbxIoEryuzGc8wPdnmC+EAdAPPc9Kh1Sjnw64DZa8FxXlxb3AsmjXKtLJMyfwy8p37pCRzOSCeYDFMGrTWXD1nLJFGsfOSVQE5kcjYbnOB9QFXPEWv2+nQGSdwigYRR1YgbKo86R+HNFn1m5XUL9CkCfeluftsP279fgBmmKblmXAtOyvh2SGOS8usm6uzzvnqq9QvuznOPgPKnuiiujOUnJ2xE45jke7CxHErWFyI8MFPMWixgkgA+/NZDP2f6pIxZ4eZj1Zri3JPxJlrojVdBtrsqZ4Y5SoIUsM4z1x9VQPuJ0/80h/q1GjWGttXX5M14S0m8tLd0uwVU3NkIVMsbjacZACO2Oo9K+Nd02+uLeH2Et4Lm973kmSPrMOXPM656N/6a1CHg6xRldbWEMpDKQu4IOQR7waJuDbF2ZmtYSzEliV6k9TUovfK769zAW7O9SJJNuCTuT39t/q1faLoV/aW197UGWH2SRUUzxOoO2AFWQ4+qtd+4nT/AM0h/q0fcRp/5pD/AFaUV69qn7fsXOL4pZJZEgOJn07EeHCHPeDoxIA+usol7PdTclmg5mO5JntiT8f4Wuh9T4etboq08EchUcqlhnA9BUL7idP/ADSH+rRokNbasdfUz/g3Tru2Fol5kMb5TGGlSTCiBxtys2BnyrYKpbPhOyhkWSO2iR0OVYLuDjGR8jV1VRlOW52FZp2gWs8017Hak98be15QHVCQJZubdmA6e+tLqq1Phy1unEk8EcjgcoZlycenw3qiEtrs59teAdUiYNHDyMOhW4twR8xLW58FHa88/wD5TZ3zv3UWd/jXp9xOn/mkP9WrXTNMhtU5II1jTJblUYGT1P7KiVGmpq70TRRQKKpgfNFFFAeV1bJKjJIodGGGVhkEehFZlecG3ukyNNpDl4icvayHI/o5O/1hvea1KipR1GbiZ/o3atauRHeK9nN0KyK3Ln9LGw+IFXOp8Lafqcsdw4WZkA5Skh5Tg53CnDb+tW2saFb3iFLiFJAfyhuPgRuPkaSrnshtlPNa3FzbH0VyR+3f9tMnacOWBofhC2bwurvFnmWFnZo1PNnKqem/l0xt0ryveCLW4VlnEswbABklclADnCb+Hf064ApXHAWqLsmsSBfLKEn7VB7PtRk2m1eZl/kqQftU9C/69xts0stItxGJEgiXJ8cmTuc9WOTSrqHaj357rSreS7lPRirKi+85wfrwPfUiw7I7FWDztNdMP+a5x9S4z8zTxY2McChIo0jUdAigD9lMkuCzxETh/gCSaZbvVpPaJxukX/Dj+Q2OPTp8a0MUUUSOJScuIUUUVTkKKKKAKKKKAKKKKAKKKKAKKKKAKKKKAKKKKA+hRQKKA+aKKKAKKKKAKKKKAKKKKAKKKKAKKKKAKKKKAKKKKAKKKKAKKKKAKKKKAKKKKAKKKKAKKKKA+hRRRQ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12738"/>
            <a:ext cx="216217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0748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	</a:t>
            </a:r>
            <a:r>
              <a:rPr lang="uk-UA" dirty="0" smtClean="0"/>
              <a:t>Другим </a:t>
            </a:r>
            <a:r>
              <a:rPr lang="uk-UA" dirty="0"/>
              <a:t>ярким </a:t>
            </a:r>
            <a:r>
              <a:rPr lang="uk-UA" dirty="0" err="1"/>
              <a:t>проявлением</a:t>
            </a:r>
            <a:r>
              <a:rPr lang="uk-UA" dirty="0"/>
              <a:t> </a:t>
            </a:r>
            <a:r>
              <a:rPr lang="uk-UA" dirty="0" err="1"/>
              <a:t>циклических</a:t>
            </a:r>
            <a:r>
              <a:rPr lang="uk-UA" dirty="0"/>
              <a:t> </a:t>
            </a:r>
            <a:r>
              <a:rPr lang="uk-UA" dirty="0" err="1"/>
              <a:t>процессов</a:t>
            </a:r>
            <a:r>
              <a:rPr lang="uk-UA" dirty="0"/>
              <a:t> в </a:t>
            </a:r>
            <a:r>
              <a:rPr lang="uk-UA" dirty="0" err="1"/>
              <a:t>жизни</a:t>
            </a:r>
            <a:r>
              <a:rPr lang="uk-UA" dirty="0"/>
              <a:t> </a:t>
            </a:r>
            <a:r>
              <a:rPr lang="uk-UA" dirty="0" err="1"/>
              <a:t>обществ</a:t>
            </a:r>
            <a:r>
              <a:rPr lang="uk-UA" dirty="0"/>
              <a:t> </a:t>
            </a:r>
            <a:r>
              <a:rPr lang="uk-UA" dirty="0" err="1"/>
              <a:t>можно</a:t>
            </a:r>
            <a:r>
              <a:rPr lang="uk-UA" dirty="0"/>
              <a:t> </a:t>
            </a:r>
            <a:r>
              <a:rPr lang="uk-UA" dirty="0" err="1"/>
              <a:t>считать</a:t>
            </a:r>
            <a:r>
              <a:rPr lang="uk-UA" dirty="0"/>
              <a:t> </a:t>
            </a:r>
            <a:r>
              <a:rPr lang="uk-UA" dirty="0" err="1"/>
              <a:t>исторические</a:t>
            </a:r>
            <a:r>
              <a:rPr lang="uk-UA" dirty="0"/>
              <a:t> </a:t>
            </a:r>
            <a:r>
              <a:rPr lang="uk-UA" dirty="0" err="1"/>
              <a:t>циклы</a:t>
            </a:r>
            <a:r>
              <a:rPr lang="uk-UA" dirty="0"/>
              <a:t>, </a:t>
            </a:r>
            <a:r>
              <a:rPr lang="uk-UA" dirty="0" err="1"/>
              <a:t>которые</a:t>
            </a:r>
            <a:r>
              <a:rPr lang="uk-UA" dirty="0"/>
              <a:t> </a:t>
            </a:r>
            <a:r>
              <a:rPr lang="uk-UA" dirty="0" err="1"/>
              <a:t>проходят</a:t>
            </a:r>
            <a:r>
              <a:rPr lang="uk-UA" dirty="0"/>
              <a:t> все </a:t>
            </a:r>
            <a:r>
              <a:rPr lang="uk-UA" dirty="0" err="1"/>
              <a:t>цивилизации</a:t>
            </a:r>
            <a:r>
              <a:rPr lang="uk-UA" dirty="0"/>
              <a:t> — от </a:t>
            </a:r>
            <a:r>
              <a:rPr lang="uk-UA" dirty="0" err="1"/>
              <a:t>возникновения</a:t>
            </a:r>
            <a:r>
              <a:rPr lang="uk-UA" dirty="0"/>
              <a:t> через </a:t>
            </a:r>
            <a:r>
              <a:rPr lang="uk-UA" dirty="0" err="1"/>
              <a:t>расцвет</a:t>
            </a:r>
            <a:r>
              <a:rPr lang="uk-UA" dirty="0"/>
              <a:t> к </a:t>
            </a:r>
            <a:r>
              <a:rPr lang="uk-UA" dirty="0" err="1"/>
              <a:t>распаду</a:t>
            </a:r>
            <a:r>
              <a:rPr lang="uk-UA" dirty="0"/>
              <a:t>. В </a:t>
            </a:r>
            <a:r>
              <a:rPr lang="uk-UA" dirty="0" err="1"/>
              <a:t>качестве</a:t>
            </a:r>
            <a:r>
              <a:rPr lang="uk-UA" dirty="0"/>
              <a:t> </a:t>
            </a:r>
            <a:r>
              <a:rPr lang="uk-UA" dirty="0" err="1"/>
              <a:t>основы</a:t>
            </a:r>
            <a:r>
              <a:rPr lang="uk-UA" dirty="0"/>
              <a:t> при </a:t>
            </a:r>
            <a:r>
              <a:rPr lang="uk-UA" dirty="0" err="1"/>
              <a:t>осмыслении</a:t>
            </a:r>
            <a:r>
              <a:rPr lang="uk-UA" dirty="0"/>
              <a:t> </a:t>
            </a:r>
            <a:r>
              <a:rPr lang="uk-UA" dirty="0" err="1"/>
              <a:t>социокультурных</a:t>
            </a:r>
            <a:r>
              <a:rPr lang="uk-UA" dirty="0"/>
              <a:t> </a:t>
            </a:r>
            <a:r>
              <a:rPr lang="uk-UA" dirty="0" err="1"/>
              <a:t>процессов</a:t>
            </a:r>
            <a:r>
              <a:rPr lang="uk-UA" dirty="0"/>
              <a:t> </a:t>
            </a:r>
            <a:r>
              <a:rPr lang="uk-UA" dirty="0" err="1"/>
              <a:t>эту</a:t>
            </a:r>
            <a:r>
              <a:rPr lang="uk-UA" dirty="0"/>
              <a:t> </a:t>
            </a:r>
            <a:r>
              <a:rPr lang="uk-UA" dirty="0" err="1"/>
              <a:t>идею</a:t>
            </a:r>
            <a:r>
              <a:rPr lang="uk-UA" dirty="0"/>
              <a:t> </a:t>
            </a:r>
            <a:r>
              <a:rPr lang="uk-UA" dirty="0" err="1"/>
              <a:t>использовали</a:t>
            </a:r>
            <a:r>
              <a:rPr lang="uk-UA" dirty="0"/>
              <a:t> </a:t>
            </a:r>
            <a:r>
              <a:rPr lang="uk-UA" dirty="0" err="1"/>
              <a:t>такие</a:t>
            </a:r>
            <a:r>
              <a:rPr lang="uk-UA" dirty="0"/>
              <a:t> </a:t>
            </a:r>
            <a:r>
              <a:rPr lang="uk-UA" dirty="0" err="1"/>
              <a:t>ученые</a:t>
            </a:r>
            <a:r>
              <a:rPr lang="uk-UA" dirty="0"/>
              <a:t> </a:t>
            </a:r>
            <a:r>
              <a:rPr lang="uk-UA" dirty="0" err="1"/>
              <a:t>как</a:t>
            </a:r>
            <a:r>
              <a:rPr lang="uk-UA" dirty="0"/>
              <a:t>, Вико, Н. </a:t>
            </a:r>
            <a:r>
              <a:rPr lang="uk-UA" dirty="0" err="1"/>
              <a:t>Данилевский</a:t>
            </a:r>
            <a:r>
              <a:rPr lang="uk-UA" dirty="0"/>
              <a:t>, О. Шпенглер и др.</a:t>
            </a:r>
          </a:p>
          <a:p>
            <a:endParaRPr lang="uk-UA" dirty="0"/>
          </a:p>
        </p:txBody>
      </p:sp>
      <p:pic>
        <p:nvPicPr>
          <p:cNvPr id="4" name="Рисунок 2" descr="ec-TEMPUS_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61938"/>
            <a:ext cx="1064999" cy="1078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5" descr="http://kpi.ua/files/iema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1938"/>
            <a:ext cx="1181100" cy="1078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12738"/>
            <a:ext cx="216217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3463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864096"/>
          </a:xfrm>
        </p:spPr>
        <p:txBody>
          <a:bodyPr>
            <a:normAutofit/>
          </a:bodyPr>
          <a:lstStyle/>
          <a:p>
            <a:r>
              <a:rPr lang="uk-UA" sz="4000" dirty="0" smtClean="0"/>
              <a:t>Фактор</a:t>
            </a:r>
            <a:r>
              <a:rPr lang="ru-RU" sz="4000" dirty="0" smtClean="0"/>
              <a:t>ы</a:t>
            </a:r>
            <a:r>
              <a:rPr lang="uk-UA" sz="4000" dirty="0" smtClean="0"/>
              <a:t> </a:t>
            </a:r>
            <a:r>
              <a:rPr lang="uk-UA" sz="4000" dirty="0" err="1"/>
              <a:t>социальных</a:t>
            </a:r>
            <a:r>
              <a:rPr lang="uk-UA" sz="4000" dirty="0"/>
              <a:t> </a:t>
            </a:r>
            <a:r>
              <a:rPr lang="uk-UA" sz="4000" dirty="0" err="1" smtClean="0"/>
              <a:t>изменений</a:t>
            </a:r>
            <a:r>
              <a:rPr lang="uk-UA" sz="4000" dirty="0" smtClean="0"/>
              <a:t>:</a:t>
            </a:r>
            <a:endParaRPr lang="uk-UA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255640"/>
          </a:xfrm>
        </p:spPr>
        <p:txBody>
          <a:bodyPr>
            <a:normAutofit fontScale="92500"/>
          </a:bodyPr>
          <a:lstStyle/>
          <a:p>
            <a:pPr lvl="0"/>
            <a:r>
              <a:rPr lang="uk-UA" dirty="0" err="1"/>
              <a:t>изменения</a:t>
            </a:r>
            <a:r>
              <a:rPr lang="uk-UA" dirty="0"/>
              <a:t> </a:t>
            </a:r>
            <a:r>
              <a:rPr lang="uk-UA" dirty="0" err="1"/>
              <a:t>среды</a:t>
            </a:r>
            <a:r>
              <a:rPr lang="uk-UA" dirty="0"/>
              <a:t> </a:t>
            </a:r>
            <a:r>
              <a:rPr lang="uk-UA" dirty="0" err="1"/>
              <a:t>обитания</a:t>
            </a:r>
            <a:r>
              <a:rPr lang="uk-UA" dirty="0"/>
              <a:t>;</a:t>
            </a:r>
          </a:p>
          <a:p>
            <a:pPr lvl="0"/>
            <a:r>
              <a:rPr lang="uk-UA" dirty="0" err="1"/>
              <a:t>динамика</a:t>
            </a:r>
            <a:r>
              <a:rPr lang="uk-UA" dirty="0"/>
              <a:t> </a:t>
            </a:r>
            <a:r>
              <a:rPr lang="uk-UA" dirty="0" err="1"/>
              <a:t>численности</a:t>
            </a:r>
            <a:r>
              <a:rPr lang="uk-UA" dirty="0"/>
              <a:t> и </a:t>
            </a:r>
            <a:r>
              <a:rPr lang="uk-UA" dirty="0" err="1"/>
              <a:t>структуры</a:t>
            </a:r>
            <a:r>
              <a:rPr lang="uk-UA" dirty="0"/>
              <a:t> </a:t>
            </a:r>
            <a:r>
              <a:rPr lang="uk-UA" dirty="0" err="1"/>
              <a:t>народонаселения</a:t>
            </a:r>
            <a:r>
              <a:rPr lang="uk-UA" dirty="0"/>
              <a:t>;</a:t>
            </a:r>
          </a:p>
          <a:p>
            <a:pPr lvl="0"/>
            <a:r>
              <a:rPr lang="uk-UA" dirty="0" err="1"/>
              <a:t>напряженность</a:t>
            </a:r>
            <a:r>
              <a:rPr lang="uk-UA" dirty="0"/>
              <a:t> и </a:t>
            </a:r>
            <a:r>
              <a:rPr lang="uk-UA" dirty="0" err="1"/>
              <a:t>конфликты</a:t>
            </a:r>
            <a:r>
              <a:rPr lang="uk-UA" dirty="0"/>
              <a:t> </a:t>
            </a:r>
            <a:r>
              <a:rPr lang="uk-UA" dirty="0" err="1"/>
              <a:t>из-за</a:t>
            </a:r>
            <a:r>
              <a:rPr lang="uk-UA" dirty="0"/>
              <a:t> </a:t>
            </a:r>
            <a:r>
              <a:rPr lang="uk-UA" dirty="0" err="1"/>
              <a:t>ресурсов</a:t>
            </a:r>
            <a:r>
              <a:rPr lang="uk-UA" dirty="0"/>
              <a:t> </a:t>
            </a:r>
            <a:r>
              <a:rPr lang="uk-UA" dirty="0" err="1"/>
              <a:t>или</a:t>
            </a:r>
            <a:r>
              <a:rPr lang="uk-UA" dirty="0"/>
              <a:t> </a:t>
            </a:r>
            <a:r>
              <a:rPr lang="uk-UA" dirty="0" err="1"/>
              <a:t>ценностей</a:t>
            </a:r>
            <a:r>
              <a:rPr lang="uk-UA" dirty="0"/>
              <a:t>;</a:t>
            </a:r>
          </a:p>
          <a:p>
            <a:pPr lvl="0"/>
            <a:r>
              <a:rPr lang="uk-UA" dirty="0" err="1"/>
              <a:t>открытия</a:t>
            </a:r>
            <a:r>
              <a:rPr lang="uk-UA" dirty="0"/>
              <a:t> и </a:t>
            </a:r>
            <a:r>
              <a:rPr lang="uk-UA" dirty="0" err="1"/>
              <a:t>изобретения</a:t>
            </a:r>
            <a:r>
              <a:rPr lang="uk-UA" dirty="0"/>
              <a:t>;</a:t>
            </a:r>
          </a:p>
          <a:p>
            <a:pPr lvl="0"/>
            <a:r>
              <a:rPr lang="uk-UA" dirty="0"/>
              <a:t>перенос </a:t>
            </a:r>
            <a:r>
              <a:rPr lang="uk-UA" dirty="0" err="1"/>
              <a:t>или</a:t>
            </a:r>
            <a:r>
              <a:rPr lang="uk-UA" dirty="0"/>
              <a:t> </a:t>
            </a:r>
            <a:r>
              <a:rPr lang="uk-UA" dirty="0" err="1"/>
              <a:t>проникновение</a:t>
            </a:r>
            <a:r>
              <a:rPr lang="uk-UA" dirty="0"/>
              <a:t> </a:t>
            </a:r>
            <a:r>
              <a:rPr lang="uk-UA" dirty="0" err="1"/>
              <a:t>культурных</a:t>
            </a:r>
            <a:r>
              <a:rPr lang="uk-UA" dirty="0"/>
              <a:t> </a:t>
            </a:r>
            <a:r>
              <a:rPr lang="uk-UA" dirty="0" err="1"/>
              <a:t>образцов</a:t>
            </a:r>
            <a:r>
              <a:rPr lang="uk-UA" dirty="0"/>
              <a:t> других культур.</a:t>
            </a:r>
          </a:p>
          <a:p>
            <a:endParaRPr lang="uk-UA" dirty="0"/>
          </a:p>
        </p:txBody>
      </p:sp>
      <p:pic>
        <p:nvPicPr>
          <p:cNvPr id="4" name="Рисунок 2" descr="ec-TEMPUS_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61938"/>
            <a:ext cx="1064999" cy="1078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5" descr="http://kpi.ua/files/iema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1938"/>
            <a:ext cx="1181100" cy="1078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12738"/>
            <a:ext cx="216217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3445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1143000"/>
          </a:xfrm>
        </p:spPr>
        <p:txBody>
          <a:bodyPr>
            <a:normAutofit/>
          </a:bodyPr>
          <a:lstStyle/>
          <a:p>
            <a:r>
              <a:rPr lang="uk-UA" sz="3600" dirty="0"/>
              <a:t>К </a:t>
            </a:r>
            <a:r>
              <a:rPr lang="uk-UA" sz="3600" dirty="0" err="1"/>
              <a:t>социальным</a:t>
            </a:r>
            <a:r>
              <a:rPr lang="uk-UA" sz="3600" dirty="0"/>
              <a:t> </a:t>
            </a:r>
            <a:r>
              <a:rPr lang="uk-UA" sz="3600" dirty="0" err="1"/>
              <a:t>изменениям</a:t>
            </a:r>
            <a:r>
              <a:rPr lang="uk-UA" sz="3600" dirty="0"/>
              <a:t> </a:t>
            </a:r>
            <a:r>
              <a:rPr lang="uk-UA" sz="3600" dirty="0" err="1"/>
              <a:t>относятся</a:t>
            </a:r>
            <a:r>
              <a:rPr lang="uk-UA" sz="3600" dirty="0"/>
              <a:t> </a:t>
            </a:r>
            <a:r>
              <a:rPr lang="uk-UA" sz="3600" dirty="0" err="1"/>
              <a:t>сдвиги</a:t>
            </a:r>
            <a:r>
              <a:rPr lang="uk-UA" sz="3600" dirty="0"/>
              <a:t> в </a:t>
            </a:r>
            <a:r>
              <a:rPr lang="uk-UA" sz="3600" dirty="0" err="1"/>
              <a:t>социальной</a:t>
            </a:r>
            <a:r>
              <a:rPr lang="uk-UA" sz="3600" dirty="0"/>
              <a:t> </a:t>
            </a:r>
            <a:r>
              <a:rPr lang="uk-UA" sz="3600" dirty="0" err="1"/>
              <a:t>структуре</a:t>
            </a:r>
            <a:r>
              <a:rPr lang="uk-UA" sz="3600" dirty="0" smtClean="0"/>
              <a:t>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47166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uk-UA" dirty="0" err="1"/>
              <a:t>возникновение</a:t>
            </a:r>
            <a:r>
              <a:rPr lang="uk-UA" dirty="0"/>
              <a:t> </a:t>
            </a:r>
            <a:r>
              <a:rPr lang="uk-UA" dirty="0" err="1"/>
              <a:t>новых</a:t>
            </a:r>
            <a:r>
              <a:rPr lang="uk-UA" dirty="0"/>
              <a:t> </a:t>
            </a:r>
            <a:r>
              <a:rPr lang="uk-UA" dirty="0" err="1"/>
              <a:t>социальных</a:t>
            </a:r>
            <a:r>
              <a:rPr lang="uk-UA" dirty="0"/>
              <a:t> </a:t>
            </a:r>
            <a:r>
              <a:rPr lang="uk-UA" dirty="0" err="1"/>
              <a:t>групп</a:t>
            </a:r>
            <a:r>
              <a:rPr lang="uk-UA" dirty="0"/>
              <a:t>, </a:t>
            </a:r>
            <a:r>
              <a:rPr lang="uk-UA" dirty="0" err="1"/>
              <a:t>слоев</a:t>
            </a:r>
            <a:r>
              <a:rPr lang="uk-UA" dirty="0"/>
              <a:t> и </a:t>
            </a:r>
            <a:r>
              <a:rPr lang="uk-UA" dirty="0" err="1"/>
              <a:t>классов</a:t>
            </a:r>
            <a:r>
              <a:rPr lang="uk-UA" dirty="0"/>
              <a:t>;</a:t>
            </a:r>
          </a:p>
          <a:p>
            <a:pPr lvl="0"/>
            <a:r>
              <a:rPr lang="uk-UA" dirty="0" err="1"/>
              <a:t>уменьшение</a:t>
            </a:r>
            <a:r>
              <a:rPr lang="uk-UA" dirty="0"/>
              <a:t> </a:t>
            </a:r>
            <a:r>
              <a:rPr lang="uk-UA" dirty="0" err="1"/>
              <a:t>численности</a:t>
            </a:r>
            <a:r>
              <a:rPr lang="uk-UA" dirty="0"/>
              <a:t>, </a:t>
            </a:r>
            <a:r>
              <a:rPr lang="uk-UA" dirty="0" err="1"/>
              <a:t>места</a:t>
            </a:r>
            <a:r>
              <a:rPr lang="uk-UA" dirty="0"/>
              <a:t> и роли «</a:t>
            </a:r>
            <a:r>
              <a:rPr lang="uk-UA" dirty="0" err="1"/>
              <a:t>старых</a:t>
            </a:r>
            <a:r>
              <a:rPr lang="uk-UA" dirty="0"/>
              <a:t> </a:t>
            </a:r>
            <a:r>
              <a:rPr lang="uk-UA" dirty="0" err="1"/>
              <a:t>слоев</a:t>
            </a:r>
            <a:r>
              <a:rPr lang="uk-UA" dirty="0"/>
              <a:t>» (</a:t>
            </a:r>
            <a:r>
              <a:rPr lang="uk-UA" dirty="0" err="1"/>
              <a:t>например</a:t>
            </a:r>
            <a:r>
              <a:rPr lang="uk-UA" dirty="0"/>
              <a:t>, </a:t>
            </a:r>
            <a:r>
              <a:rPr lang="uk-UA" dirty="0" err="1"/>
              <a:t>колхозников</a:t>
            </a:r>
            <a:r>
              <a:rPr lang="uk-UA" dirty="0"/>
              <a:t>);</a:t>
            </a:r>
          </a:p>
          <a:p>
            <a:pPr lvl="0"/>
            <a:r>
              <a:rPr lang="uk-UA" dirty="0" err="1"/>
              <a:t>изменения</a:t>
            </a:r>
            <a:r>
              <a:rPr lang="uk-UA" dirty="0"/>
              <a:t> в </a:t>
            </a:r>
            <a:r>
              <a:rPr lang="uk-UA" dirty="0" err="1"/>
              <a:t>области</a:t>
            </a:r>
            <a:r>
              <a:rPr lang="uk-UA" dirty="0"/>
              <a:t> </a:t>
            </a:r>
            <a:r>
              <a:rPr lang="uk-UA" dirty="0" err="1"/>
              <a:t>социальных</a:t>
            </a:r>
            <a:r>
              <a:rPr lang="uk-UA" dirty="0"/>
              <a:t> </a:t>
            </a:r>
            <a:r>
              <a:rPr lang="uk-UA" dirty="0" err="1"/>
              <a:t>связей</a:t>
            </a:r>
            <a:r>
              <a:rPr lang="uk-UA" dirty="0"/>
              <a:t> (характер </a:t>
            </a:r>
            <a:r>
              <a:rPr lang="uk-UA" dirty="0" err="1"/>
              <a:t>взаимоотношений</a:t>
            </a:r>
            <a:r>
              <a:rPr lang="uk-UA" dirty="0"/>
              <a:t> и </a:t>
            </a:r>
            <a:r>
              <a:rPr lang="uk-UA" dirty="0" err="1"/>
              <a:t>взаимодействий</a:t>
            </a:r>
            <a:r>
              <a:rPr lang="uk-UA" dirty="0"/>
              <a:t>, </a:t>
            </a:r>
            <a:r>
              <a:rPr lang="uk-UA" dirty="0" err="1"/>
              <a:t>отношений</a:t>
            </a:r>
            <a:r>
              <a:rPr lang="uk-UA" dirty="0"/>
              <a:t> </a:t>
            </a:r>
            <a:r>
              <a:rPr lang="uk-UA" dirty="0" err="1"/>
              <a:t>власти</a:t>
            </a:r>
            <a:r>
              <a:rPr lang="uk-UA" dirty="0"/>
              <a:t>, </a:t>
            </a:r>
            <a:r>
              <a:rPr lang="uk-UA" dirty="0" err="1"/>
              <a:t>лидерства</a:t>
            </a:r>
            <a:r>
              <a:rPr lang="uk-UA" dirty="0"/>
              <a:t> в </a:t>
            </a:r>
            <a:r>
              <a:rPr lang="uk-UA" dirty="0" err="1"/>
              <a:t>связи</a:t>
            </a:r>
            <a:r>
              <a:rPr lang="uk-UA" dirty="0"/>
              <a:t> с </a:t>
            </a:r>
            <a:r>
              <a:rPr lang="uk-UA" dirty="0" err="1"/>
              <a:t>возникновением</a:t>
            </a:r>
            <a:r>
              <a:rPr lang="uk-UA" dirty="0"/>
              <a:t> </a:t>
            </a:r>
            <a:r>
              <a:rPr lang="uk-UA" dirty="0" err="1"/>
              <a:t>многопартийности</a:t>
            </a:r>
            <a:r>
              <a:rPr lang="uk-UA" dirty="0"/>
              <a:t>);</a:t>
            </a:r>
          </a:p>
          <a:p>
            <a:pPr lvl="0"/>
            <a:r>
              <a:rPr lang="uk-UA" dirty="0" err="1"/>
              <a:t>изменения</a:t>
            </a:r>
            <a:r>
              <a:rPr lang="uk-UA" dirty="0"/>
              <a:t> в </a:t>
            </a:r>
            <a:r>
              <a:rPr lang="uk-UA" dirty="0" err="1"/>
              <a:t>области</a:t>
            </a:r>
            <a:r>
              <a:rPr lang="uk-UA" dirty="0"/>
              <a:t> </a:t>
            </a:r>
            <a:r>
              <a:rPr lang="uk-UA" dirty="0" err="1"/>
              <a:t>телекоммуникаций</a:t>
            </a:r>
            <a:r>
              <a:rPr lang="uk-UA" dirty="0"/>
              <a:t> (</a:t>
            </a:r>
            <a:r>
              <a:rPr lang="uk-UA" dirty="0" err="1"/>
              <a:t>мобильная</a:t>
            </a:r>
            <a:r>
              <a:rPr lang="uk-UA" dirty="0"/>
              <a:t> </a:t>
            </a:r>
            <a:r>
              <a:rPr lang="uk-UA" dirty="0" err="1"/>
              <a:t>связь</a:t>
            </a:r>
            <a:r>
              <a:rPr lang="uk-UA" dirty="0"/>
              <a:t>, </a:t>
            </a:r>
            <a:r>
              <a:rPr lang="uk-UA" dirty="0" err="1"/>
              <a:t>Интернет</a:t>
            </a:r>
            <a:r>
              <a:rPr lang="uk-UA" dirty="0"/>
              <a:t>);</a:t>
            </a:r>
          </a:p>
          <a:p>
            <a:pPr lvl="0"/>
            <a:r>
              <a:rPr lang="uk-UA" dirty="0" err="1"/>
              <a:t>изменения</a:t>
            </a:r>
            <a:r>
              <a:rPr lang="uk-UA" dirty="0"/>
              <a:t> в </a:t>
            </a:r>
            <a:r>
              <a:rPr lang="uk-UA" dirty="0" err="1"/>
              <a:t>активности</a:t>
            </a:r>
            <a:r>
              <a:rPr lang="uk-UA" dirty="0"/>
              <a:t> </a:t>
            </a:r>
            <a:r>
              <a:rPr lang="uk-UA" dirty="0" err="1"/>
              <a:t>граждан</a:t>
            </a:r>
            <a:r>
              <a:rPr lang="uk-UA" dirty="0"/>
              <a:t> (</a:t>
            </a:r>
            <a:r>
              <a:rPr lang="uk-UA" dirty="0" err="1"/>
              <a:t>например</a:t>
            </a:r>
            <a:r>
              <a:rPr lang="uk-UA" dirty="0"/>
              <a:t>, в </a:t>
            </a:r>
            <a:r>
              <a:rPr lang="uk-UA" dirty="0" err="1"/>
              <a:t>связи</a:t>
            </a:r>
            <a:r>
              <a:rPr lang="uk-UA" dirty="0"/>
              <a:t> с </a:t>
            </a:r>
            <a:r>
              <a:rPr lang="uk-UA" dirty="0" err="1"/>
              <a:t>признанием</a:t>
            </a:r>
            <a:r>
              <a:rPr lang="uk-UA" dirty="0"/>
              <a:t> права </a:t>
            </a:r>
            <a:r>
              <a:rPr lang="uk-UA" dirty="0" err="1"/>
              <a:t>частной</a:t>
            </a:r>
            <a:r>
              <a:rPr lang="uk-UA" dirty="0"/>
              <a:t> </a:t>
            </a:r>
            <a:r>
              <a:rPr lang="uk-UA" dirty="0" err="1"/>
              <a:t>собственности</a:t>
            </a:r>
            <a:r>
              <a:rPr lang="uk-UA" dirty="0"/>
              <a:t> и </a:t>
            </a:r>
            <a:r>
              <a:rPr lang="uk-UA" dirty="0" err="1"/>
              <a:t>свободы</a:t>
            </a:r>
            <a:r>
              <a:rPr lang="uk-UA" dirty="0"/>
              <a:t> </a:t>
            </a:r>
            <a:r>
              <a:rPr lang="uk-UA" dirty="0" err="1"/>
              <a:t>предпринимательства</a:t>
            </a:r>
            <a:r>
              <a:rPr lang="uk-UA" dirty="0"/>
              <a:t>).</a:t>
            </a:r>
          </a:p>
          <a:p>
            <a:endParaRPr lang="uk-UA" dirty="0"/>
          </a:p>
        </p:txBody>
      </p:sp>
      <p:pic>
        <p:nvPicPr>
          <p:cNvPr id="4" name="Рисунок 2" descr="ec-TEMPUS_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61938"/>
            <a:ext cx="1064999" cy="1078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5" descr="http://kpi.ua/files/iema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1938"/>
            <a:ext cx="1181100" cy="1078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12738"/>
            <a:ext cx="216217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8827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1296144"/>
          </a:xfrm>
        </p:spPr>
        <p:txBody>
          <a:bodyPr>
            <a:normAutofit/>
          </a:bodyPr>
          <a:lstStyle/>
          <a:p>
            <a:pPr algn="ctr"/>
            <a:r>
              <a:rPr lang="uk-UA" sz="4000" dirty="0"/>
              <a:t>К </a:t>
            </a:r>
            <a:r>
              <a:rPr lang="uk-UA" sz="4000" dirty="0" err="1"/>
              <a:t>социальным</a:t>
            </a:r>
            <a:r>
              <a:rPr lang="uk-UA" sz="4000" dirty="0"/>
              <a:t> </a:t>
            </a:r>
            <a:r>
              <a:rPr lang="uk-UA" sz="4000" dirty="0" err="1"/>
              <a:t>изменениям</a:t>
            </a:r>
            <a:r>
              <a:rPr lang="uk-UA" sz="4000" dirty="0"/>
              <a:t> </a:t>
            </a:r>
            <a:r>
              <a:rPr lang="uk-UA" sz="4000" dirty="0" err="1"/>
              <a:t>относятся</a:t>
            </a:r>
            <a:r>
              <a:rPr lang="uk-UA" sz="4000" dirty="0"/>
              <a:t> </a:t>
            </a:r>
            <a:r>
              <a:rPr lang="uk-UA" sz="4000" dirty="0" err="1"/>
              <a:t>также</a:t>
            </a:r>
            <a:r>
              <a:rPr lang="uk-UA" sz="4000" dirty="0"/>
              <a:t> </a:t>
            </a:r>
            <a:r>
              <a:rPr lang="uk-UA" sz="4000" dirty="0" err="1"/>
              <a:t>культурные</a:t>
            </a:r>
            <a:r>
              <a:rPr lang="uk-UA" sz="4000" dirty="0"/>
              <a:t> </a:t>
            </a:r>
            <a:r>
              <a:rPr lang="uk-UA" sz="4000" dirty="0" err="1" smtClean="0"/>
              <a:t>изменения</a:t>
            </a:r>
            <a:r>
              <a:rPr lang="uk-UA" sz="4000" dirty="0" smtClean="0"/>
              <a:t>:</a:t>
            </a:r>
            <a:endParaRPr lang="uk-UA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32764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uk-UA" dirty="0" err="1"/>
              <a:t>изменения</a:t>
            </a:r>
            <a:r>
              <a:rPr lang="uk-UA" dirty="0"/>
              <a:t> в </a:t>
            </a:r>
            <a:r>
              <a:rPr lang="uk-UA" dirty="0" err="1"/>
              <a:t>области</a:t>
            </a:r>
            <a:r>
              <a:rPr lang="uk-UA" dirty="0"/>
              <a:t> </a:t>
            </a:r>
            <a:r>
              <a:rPr lang="uk-UA" dirty="0" err="1"/>
              <a:t>материальных</a:t>
            </a:r>
            <a:r>
              <a:rPr lang="uk-UA" dirty="0"/>
              <a:t> и </a:t>
            </a:r>
            <a:r>
              <a:rPr lang="uk-UA" dirty="0" err="1"/>
              <a:t>нематериальных</a:t>
            </a:r>
            <a:r>
              <a:rPr lang="uk-UA" dirty="0"/>
              <a:t> </a:t>
            </a:r>
            <a:r>
              <a:rPr lang="uk-UA" dirty="0" err="1"/>
              <a:t>ценностей</a:t>
            </a:r>
            <a:r>
              <a:rPr lang="uk-UA" dirty="0"/>
              <a:t> (</a:t>
            </a:r>
            <a:r>
              <a:rPr lang="uk-UA" dirty="0" err="1"/>
              <a:t>идеи</a:t>
            </a:r>
            <a:r>
              <a:rPr lang="uk-UA" dirty="0"/>
              <a:t>, </a:t>
            </a:r>
            <a:r>
              <a:rPr lang="uk-UA" dirty="0" err="1"/>
              <a:t>верования</a:t>
            </a:r>
            <a:r>
              <a:rPr lang="uk-UA" dirty="0"/>
              <a:t>, </a:t>
            </a:r>
            <a:r>
              <a:rPr lang="uk-UA" dirty="0" err="1"/>
              <a:t>навыки</a:t>
            </a:r>
            <a:r>
              <a:rPr lang="uk-UA" dirty="0"/>
              <a:t>, </a:t>
            </a:r>
            <a:r>
              <a:rPr lang="uk-UA" dirty="0" err="1"/>
              <a:t>интеллектуальное</a:t>
            </a:r>
            <a:r>
              <a:rPr lang="uk-UA" dirty="0"/>
              <a:t> </a:t>
            </a:r>
            <a:r>
              <a:rPr lang="uk-UA" dirty="0" err="1"/>
              <a:t>производство</a:t>
            </a:r>
            <a:r>
              <a:rPr lang="uk-UA" dirty="0"/>
              <a:t>);</a:t>
            </a:r>
          </a:p>
          <a:p>
            <a:pPr lvl="0"/>
            <a:r>
              <a:rPr lang="uk-UA" dirty="0" err="1"/>
              <a:t>изменения</a:t>
            </a:r>
            <a:r>
              <a:rPr lang="uk-UA" dirty="0"/>
              <a:t> в </a:t>
            </a:r>
            <a:r>
              <a:rPr lang="uk-UA" dirty="0" err="1"/>
              <a:t>области</a:t>
            </a:r>
            <a:r>
              <a:rPr lang="uk-UA" dirty="0"/>
              <a:t> </a:t>
            </a:r>
            <a:r>
              <a:rPr lang="uk-UA" dirty="0" err="1"/>
              <a:t>социальных</a:t>
            </a:r>
            <a:r>
              <a:rPr lang="uk-UA" dirty="0"/>
              <a:t> норм — </a:t>
            </a:r>
            <a:r>
              <a:rPr lang="uk-UA" dirty="0" err="1"/>
              <a:t>политических</a:t>
            </a:r>
            <a:r>
              <a:rPr lang="uk-UA" dirty="0"/>
              <a:t> и </a:t>
            </a:r>
            <a:r>
              <a:rPr lang="uk-UA" dirty="0" err="1"/>
              <a:t>правовых</a:t>
            </a:r>
            <a:r>
              <a:rPr lang="uk-UA" dirty="0"/>
              <a:t> (</a:t>
            </a:r>
            <a:r>
              <a:rPr lang="uk-UA" dirty="0" err="1"/>
              <a:t>возрождение</a:t>
            </a:r>
            <a:r>
              <a:rPr lang="uk-UA" dirty="0"/>
              <a:t> </a:t>
            </a:r>
            <a:r>
              <a:rPr lang="uk-UA" dirty="0" err="1"/>
              <a:t>древних</a:t>
            </a:r>
            <a:r>
              <a:rPr lang="uk-UA" dirty="0"/>
              <a:t> </a:t>
            </a:r>
            <a:r>
              <a:rPr lang="uk-UA" dirty="0" err="1"/>
              <a:t>традиций</a:t>
            </a:r>
            <a:r>
              <a:rPr lang="uk-UA" dirty="0"/>
              <a:t>, </a:t>
            </a:r>
            <a:r>
              <a:rPr lang="uk-UA" dirty="0" err="1"/>
              <a:t>обычаев</a:t>
            </a:r>
            <a:r>
              <a:rPr lang="uk-UA" dirty="0"/>
              <a:t>, </a:t>
            </a:r>
            <a:r>
              <a:rPr lang="uk-UA" dirty="0" err="1"/>
              <a:t>принятие</a:t>
            </a:r>
            <a:r>
              <a:rPr lang="uk-UA" dirty="0"/>
              <a:t> нового </a:t>
            </a:r>
            <a:r>
              <a:rPr lang="uk-UA" dirty="0" err="1"/>
              <a:t>законодательства</a:t>
            </a:r>
            <a:r>
              <a:rPr lang="uk-UA" dirty="0"/>
              <a:t>);</a:t>
            </a:r>
          </a:p>
          <a:p>
            <a:pPr lvl="0"/>
            <a:r>
              <a:rPr lang="uk-UA" dirty="0" err="1"/>
              <a:t>изменения</a:t>
            </a:r>
            <a:r>
              <a:rPr lang="uk-UA" dirty="0"/>
              <a:t> в </a:t>
            </a:r>
            <a:r>
              <a:rPr lang="uk-UA" dirty="0" err="1"/>
              <a:t>области</a:t>
            </a:r>
            <a:r>
              <a:rPr lang="uk-UA" dirty="0"/>
              <a:t> </a:t>
            </a:r>
            <a:r>
              <a:rPr lang="uk-UA" dirty="0" err="1"/>
              <a:t>коммуникаций</a:t>
            </a:r>
            <a:r>
              <a:rPr lang="uk-UA" dirty="0"/>
              <a:t> (</a:t>
            </a:r>
            <a:r>
              <a:rPr lang="uk-UA" dirty="0" err="1"/>
              <a:t>создание</a:t>
            </a:r>
            <a:r>
              <a:rPr lang="uk-UA" dirty="0"/>
              <a:t> </a:t>
            </a:r>
            <a:r>
              <a:rPr lang="uk-UA" dirty="0" err="1"/>
              <a:t>новых</a:t>
            </a:r>
            <a:r>
              <a:rPr lang="uk-UA" dirty="0"/>
              <a:t> </a:t>
            </a:r>
            <a:r>
              <a:rPr lang="uk-UA" dirty="0" err="1"/>
              <a:t>терминов</a:t>
            </a:r>
            <a:r>
              <a:rPr lang="uk-UA" dirty="0"/>
              <a:t>, </a:t>
            </a:r>
            <a:r>
              <a:rPr lang="uk-UA" dirty="0" err="1"/>
              <a:t>словосочетаний</a:t>
            </a:r>
            <a:r>
              <a:rPr lang="uk-UA" dirty="0"/>
              <a:t> и т. п.).</a:t>
            </a:r>
          </a:p>
          <a:p>
            <a:endParaRPr lang="uk-UA" dirty="0"/>
          </a:p>
        </p:txBody>
      </p:sp>
      <p:pic>
        <p:nvPicPr>
          <p:cNvPr id="4" name="Рисунок 2" descr="ec-TEMPUS_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61938"/>
            <a:ext cx="1064999" cy="1078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5" descr="http://kpi.ua/files/iema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1938"/>
            <a:ext cx="1181100" cy="1078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12738"/>
            <a:ext cx="216217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4345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229600" cy="794352"/>
          </a:xfrm>
        </p:spPr>
        <p:txBody>
          <a:bodyPr>
            <a:normAutofit fontScale="90000"/>
          </a:bodyPr>
          <a:lstStyle/>
          <a:p>
            <a:r>
              <a:rPr lang="uk-UA" dirty="0" err="1"/>
              <a:t>Социальному</a:t>
            </a:r>
            <a:r>
              <a:rPr lang="uk-UA" dirty="0"/>
              <a:t> </a:t>
            </a:r>
            <a:r>
              <a:rPr lang="uk-UA" dirty="0" err="1"/>
              <a:t>развитию</a:t>
            </a:r>
            <a:r>
              <a:rPr lang="uk-UA" dirty="0"/>
              <a:t> </a:t>
            </a:r>
            <a:r>
              <a:rPr lang="uk-UA" dirty="0" err="1" smtClean="0"/>
              <a:t>присущи</a:t>
            </a:r>
            <a:r>
              <a:rPr lang="uk-UA" dirty="0" smtClean="0"/>
              <a:t>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3111624"/>
          </a:xfrm>
        </p:spPr>
        <p:txBody>
          <a:bodyPr/>
          <a:lstStyle/>
          <a:p>
            <a:pPr lvl="0"/>
            <a:r>
              <a:rPr lang="uk-UA" dirty="0" err="1"/>
              <a:t>необратимость</a:t>
            </a:r>
            <a:r>
              <a:rPr lang="uk-UA" dirty="0"/>
              <a:t>, </a:t>
            </a:r>
            <a:r>
              <a:rPr lang="uk-UA" dirty="0" err="1"/>
              <a:t>означающая</a:t>
            </a:r>
            <a:r>
              <a:rPr lang="uk-UA" dirty="0"/>
              <a:t> </a:t>
            </a:r>
            <a:r>
              <a:rPr lang="uk-UA" dirty="0" err="1"/>
              <a:t>постоянство</a:t>
            </a:r>
            <a:r>
              <a:rPr lang="uk-UA" dirty="0"/>
              <a:t> </a:t>
            </a:r>
            <a:r>
              <a:rPr lang="uk-UA" dirty="0" err="1"/>
              <a:t>процессов</a:t>
            </a:r>
            <a:r>
              <a:rPr lang="uk-UA" dirty="0"/>
              <a:t> </a:t>
            </a:r>
            <a:r>
              <a:rPr lang="uk-UA" dirty="0" err="1"/>
              <a:t>накопления</a:t>
            </a:r>
            <a:r>
              <a:rPr lang="uk-UA" dirty="0"/>
              <a:t> </a:t>
            </a:r>
            <a:r>
              <a:rPr lang="uk-UA" dirty="0" err="1"/>
              <a:t>количественных</a:t>
            </a:r>
            <a:r>
              <a:rPr lang="uk-UA" dirty="0"/>
              <a:t> и </a:t>
            </a:r>
            <a:r>
              <a:rPr lang="uk-UA" dirty="0" err="1"/>
              <a:t>качественных</a:t>
            </a:r>
            <a:r>
              <a:rPr lang="uk-UA" dirty="0"/>
              <a:t> </a:t>
            </a:r>
            <a:r>
              <a:rPr lang="uk-UA" dirty="0" err="1"/>
              <a:t>перемен</a:t>
            </a:r>
            <a:r>
              <a:rPr lang="uk-UA" dirty="0"/>
              <a:t>;</a:t>
            </a:r>
          </a:p>
          <a:p>
            <a:pPr lvl="0"/>
            <a:r>
              <a:rPr lang="uk-UA" dirty="0" err="1"/>
              <a:t>направленность</a:t>
            </a:r>
            <a:r>
              <a:rPr lang="uk-UA" dirty="0"/>
              <a:t> — те </a:t>
            </a:r>
            <a:r>
              <a:rPr lang="uk-UA" dirty="0" err="1"/>
              <a:t>линии</a:t>
            </a:r>
            <a:r>
              <a:rPr lang="uk-UA" dirty="0"/>
              <a:t>, на </a:t>
            </a:r>
            <a:r>
              <a:rPr lang="uk-UA" dirty="0" err="1"/>
              <a:t>которых</a:t>
            </a:r>
            <a:r>
              <a:rPr lang="uk-UA" dirty="0"/>
              <a:t> </a:t>
            </a:r>
            <a:r>
              <a:rPr lang="uk-UA" dirty="0" err="1"/>
              <a:t>совершается</a:t>
            </a:r>
            <a:r>
              <a:rPr lang="uk-UA" dirty="0"/>
              <a:t> </a:t>
            </a:r>
            <a:r>
              <a:rPr lang="uk-UA" dirty="0" err="1"/>
              <a:t>это</a:t>
            </a:r>
            <a:r>
              <a:rPr lang="uk-UA" dirty="0"/>
              <a:t> </a:t>
            </a:r>
            <a:r>
              <a:rPr lang="uk-UA" dirty="0" err="1"/>
              <a:t>накопление</a:t>
            </a:r>
            <a:r>
              <a:rPr lang="uk-UA" dirty="0"/>
              <a:t>;</a:t>
            </a:r>
          </a:p>
          <a:p>
            <a:pPr lvl="0"/>
            <a:r>
              <a:rPr lang="uk-UA" dirty="0" err="1"/>
              <a:t>закономерность</a:t>
            </a:r>
            <a:r>
              <a:rPr lang="uk-UA" dirty="0"/>
              <a:t> — не </a:t>
            </a:r>
            <a:r>
              <a:rPr lang="uk-UA" dirty="0" err="1"/>
              <a:t>случайный</a:t>
            </a:r>
            <a:r>
              <a:rPr lang="uk-UA" dirty="0"/>
              <a:t>, а </a:t>
            </a:r>
            <a:r>
              <a:rPr lang="uk-UA" dirty="0" err="1"/>
              <a:t>необходимый</a:t>
            </a:r>
            <a:r>
              <a:rPr lang="uk-UA" dirty="0"/>
              <a:t> </a:t>
            </a:r>
            <a:r>
              <a:rPr lang="uk-UA" dirty="0" err="1"/>
              <a:t>процесс</a:t>
            </a:r>
            <a:r>
              <a:rPr lang="uk-UA" dirty="0"/>
              <a:t> </a:t>
            </a:r>
            <a:r>
              <a:rPr lang="uk-UA" dirty="0" err="1"/>
              <a:t>накопления</a:t>
            </a:r>
            <a:r>
              <a:rPr lang="uk-UA" dirty="0"/>
              <a:t> таких </a:t>
            </a:r>
            <a:r>
              <a:rPr lang="uk-UA" dirty="0" err="1"/>
              <a:t>перемен</a:t>
            </a:r>
            <a:r>
              <a:rPr lang="uk-UA" dirty="0"/>
              <a:t>.</a:t>
            </a:r>
          </a:p>
          <a:p>
            <a:endParaRPr lang="uk-UA" dirty="0"/>
          </a:p>
        </p:txBody>
      </p:sp>
      <p:pic>
        <p:nvPicPr>
          <p:cNvPr id="4" name="Рисунок 2" descr="ec-TEMPUS_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61938"/>
            <a:ext cx="1064999" cy="1078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5" descr="http://kpi.ua/files/iema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1938"/>
            <a:ext cx="1181100" cy="1078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12738"/>
            <a:ext cx="216217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0630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86636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Критерии прогрессивности общества: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399656"/>
          </a:xfrm>
        </p:spPr>
        <p:txBody>
          <a:bodyPr/>
          <a:lstStyle/>
          <a:p>
            <a:pPr lvl="0"/>
            <a:r>
              <a:rPr lang="uk-UA" dirty="0" err="1">
                <a:latin typeface="Times New Roman" pitchFamily="18" charset="0"/>
                <a:cs typeface="Times New Roman" pitchFamily="18" charset="0"/>
              </a:rPr>
              <a:t>уровень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производительности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труда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благосостояния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населения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степень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свободы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личности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2" descr="ec-TEMPUS_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61938"/>
            <a:ext cx="1064999" cy="1078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5" descr="http://kpi.ua/files/iema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1938"/>
            <a:ext cx="1181100" cy="1078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12738"/>
            <a:ext cx="216217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0187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402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uk-UA" dirty="0" err="1" smtClean="0"/>
              <a:t>Закономерность</a:t>
            </a:r>
            <a:r>
              <a:rPr lang="uk-UA" dirty="0" smtClean="0"/>
              <a:t> </a:t>
            </a:r>
            <a:r>
              <a:rPr lang="uk-UA" dirty="0" err="1"/>
              <a:t>циклического</a:t>
            </a:r>
            <a:r>
              <a:rPr lang="uk-UA" dirty="0"/>
              <a:t> </a:t>
            </a:r>
            <a:r>
              <a:rPr lang="uk-UA" dirty="0" err="1"/>
              <a:t>развития</a:t>
            </a:r>
            <a:r>
              <a:rPr lang="uk-UA" dirty="0"/>
              <a:t> </a:t>
            </a:r>
            <a:r>
              <a:rPr lang="uk-UA" dirty="0" err="1"/>
              <a:t>присуща</a:t>
            </a:r>
            <a:r>
              <a:rPr lang="uk-UA" dirty="0"/>
              <a:t> </a:t>
            </a:r>
            <a:r>
              <a:rPr lang="uk-UA" dirty="0" err="1"/>
              <a:t>всем</a:t>
            </a:r>
            <a:r>
              <a:rPr lang="uk-UA" dirty="0"/>
              <a:t> </a:t>
            </a:r>
            <a:r>
              <a:rPr lang="uk-UA" dirty="0" err="1"/>
              <a:t>процессам</a:t>
            </a:r>
            <a:r>
              <a:rPr lang="uk-UA" dirty="0"/>
              <a:t> в </a:t>
            </a:r>
            <a:r>
              <a:rPr lang="uk-UA" dirty="0" err="1"/>
              <a:t>природе</a:t>
            </a:r>
            <a:r>
              <a:rPr lang="uk-UA" dirty="0"/>
              <a:t> и </a:t>
            </a:r>
            <a:r>
              <a:rPr lang="uk-UA" dirty="0" err="1"/>
              <a:t>обществе</a:t>
            </a:r>
            <a:r>
              <a:rPr lang="uk-UA" dirty="0"/>
              <a:t>. </a:t>
            </a:r>
            <a:r>
              <a:rPr lang="uk-UA" dirty="0" err="1"/>
              <a:t>Динамика</a:t>
            </a:r>
            <a:r>
              <a:rPr lang="uk-UA" dirty="0"/>
              <a:t> </a:t>
            </a:r>
            <a:r>
              <a:rPr lang="uk-UA" dirty="0" err="1"/>
              <a:t>этих</a:t>
            </a:r>
            <a:r>
              <a:rPr lang="uk-UA" dirty="0"/>
              <a:t> </a:t>
            </a:r>
            <a:r>
              <a:rPr lang="uk-UA" dirty="0" err="1"/>
              <a:t>процессов</a:t>
            </a:r>
            <a:r>
              <a:rPr lang="uk-UA" dirty="0"/>
              <a:t> </a:t>
            </a:r>
            <a:r>
              <a:rPr lang="uk-UA" dirty="0" err="1"/>
              <a:t>характеризуется</a:t>
            </a:r>
            <a:r>
              <a:rPr lang="uk-UA" dirty="0"/>
              <a:t> </a:t>
            </a:r>
            <a:r>
              <a:rPr lang="uk-UA" dirty="0" err="1"/>
              <a:t>объективно</a:t>
            </a:r>
            <a:r>
              <a:rPr lang="uk-UA" dirty="0"/>
              <a:t> </a:t>
            </a:r>
            <a:r>
              <a:rPr lang="uk-UA" dirty="0" err="1"/>
              <a:t>обусловленной</a:t>
            </a:r>
            <a:r>
              <a:rPr lang="uk-UA" dirty="0"/>
              <a:t> </a:t>
            </a:r>
            <a:r>
              <a:rPr lang="uk-UA" dirty="0" err="1"/>
              <a:t>неравномерностью</a:t>
            </a:r>
            <a:r>
              <a:rPr lang="uk-UA" dirty="0"/>
              <a:t>, </a:t>
            </a:r>
            <a:r>
              <a:rPr lang="uk-UA" dirty="0" err="1"/>
              <a:t>сменой</a:t>
            </a:r>
            <a:r>
              <a:rPr lang="uk-UA" dirty="0"/>
              <a:t> </a:t>
            </a:r>
            <a:r>
              <a:rPr lang="uk-UA" dirty="0" err="1"/>
              <a:t>периодов</a:t>
            </a:r>
            <a:r>
              <a:rPr lang="uk-UA" dirty="0"/>
              <a:t> </a:t>
            </a:r>
            <a:r>
              <a:rPr lang="uk-UA" dirty="0" err="1"/>
              <a:t>сравнительно</a:t>
            </a:r>
            <a:r>
              <a:rPr lang="uk-UA" dirty="0"/>
              <a:t> плавного </a:t>
            </a:r>
            <a:r>
              <a:rPr lang="uk-UA" dirty="0" err="1"/>
              <a:t>эволюционного</a:t>
            </a:r>
            <a:r>
              <a:rPr lang="uk-UA" dirty="0"/>
              <a:t> </a:t>
            </a:r>
            <a:r>
              <a:rPr lang="uk-UA" dirty="0" err="1"/>
              <a:t>движения</a:t>
            </a:r>
            <a:r>
              <a:rPr lang="uk-UA" dirty="0"/>
              <a:t> </a:t>
            </a:r>
            <a:r>
              <a:rPr lang="uk-UA" dirty="0" err="1"/>
              <a:t>революционными</a:t>
            </a:r>
            <a:r>
              <a:rPr lang="uk-UA" dirty="0"/>
              <a:t> скачками </a:t>
            </a:r>
            <a:r>
              <a:rPr lang="uk-UA" dirty="0" err="1"/>
              <a:t>разной</a:t>
            </a:r>
            <a:r>
              <a:rPr lang="uk-UA" dirty="0"/>
              <a:t> </a:t>
            </a:r>
            <a:r>
              <a:rPr lang="uk-UA" dirty="0" err="1"/>
              <a:t>глубины</a:t>
            </a:r>
            <a:r>
              <a:rPr lang="uk-UA" dirty="0"/>
              <a:t>, с переходом в </a:t>
            </a:r>
            <a:r>
              <a:rPr lang="uk-UA" dirty="0" err="1"/>
              <a:t>качественно</a:t>
            </a:r>
            <a:r>
              <a:rPr lang="uk-UA" dirty="0"/>
              <a:t> </a:t>
            </a:r>
            <a:r>
              <a:rPr lang="uk-UA" dirty="0" err="1"/>
              <a:t>новое</a:t>
            </a:r>
            <a:r>
              <a:rPr lang="uk-UA" dirty="0"/>
              <a:t> </a:t>
            </a:r>
            <a:r>
              <a:rPr lang="uk-UA" dirty="0" err="1"/>
              <a:t>состояние</a:t>
            </a:r>
            <a:r>
              <a:rPr lang="uk-UA" dirty="0"/>
              <a:t>. На </a:t>
            </a:r>
            <a:r>
              <a:rPr lang="uk-UA" dirty="0" err="1"/>
              <a:t>общей</a:t>
            </a:r>
            <a:r>
              <a:rPr lang="uk-UA" dirty="0"/>
              <a:t> </a:t>
            </a:r>
            <a:r>
              <a:rPr lang="uk-UA" dirty="0" err="1"/>
              <a:t>динамике</a:t>
            </a:r>
            <a:r>
              <a:rPr lang="uk-UA" dirty="0"/>
              <a:t> </a:t>
            </a:r>
            <a:r>
              <a:rPr lang="uk-UA" dirty="0" err="1"/>
              <a:t>каждого</a:t>
            </a:r>
            <a:r>
              <a:rPr lang="uk-UA" dirty="0"/>
              <a:t> </a:t>
            </a:r>
            <a:r>
              <a:rPr lang="uk-UA" dirty="0" err="1"/>
              <a:t>из</a:t>
            </a:r>
            <a:r>
              <a:rPr lang="uk-UA" dirty="0"/>
              <a:t> </a:t>
            </a:r>
            <a:r>
              <a:rPr lang="uk-UA" dirty="0" err="1"/>
              <a:t>процессов</a:t>
            </a:r>
            <a:r>
              <a:rPr lang="uk-UA" dirty="0"/>
              <a:t>, </a:t>
            </a:r>
            <a:r>
              <a:rPr lang="uk-UA" dirty="0" err="1"/>
              <a:t>которой</a:t>
            </a:r>
            <a:r>
              <a:rPr lang="uk-UA" dirty="0"/>
              <a:t> </a:t>
            </a:r>
            <a:r>
              <a:rPr lang="uk-UA" dirty="0" err="1"/>
              <a:t>свойственны</a:t>
            </a:r>
            <a:r>
              <a:rPr lang="uk-UA" dirty="0"/>
              <a:t> </a:t>
            </a:r>
            <a:r>
              <a:rPr lang="uk-UA" dirty="0" err="1"/>
              <a:t>волнообразные</a:t>
            </a:r>
            <a:r>
              <a:rPr lang="uk-UA" dirty="0"/>
              <a:t> </a:t>
            </a:r>
            <a:r>
              <a:rPr lang="uk-UA" dirty="0" err="1"/>
              <a:t>колебания</a:t>
            </a:r>
            <a:r>
              <a:rPr lang="uk-UA" dirty="0"/>
              <a:t>, </a:t>
            </a:r>
            <a:r>
              <a:rPr lang="uk-UA" dirty="0" err="1"/>
              <a:t>отражаются</a:t>
            </a:r>
            <a:r>
              <a:rPr lang="uk-UA" dirty="0"/>
              <a:t> </a:t>
            </a:r>
            <a:r>
              <a:rPr lang="uk-UA" dirty="0" err="1"/>
              <a:t>результаты</a:t>
            </a:r>
            <a:r>
              <a:rPr lang="uk-UA" dirty="0"/>
              <a:t> </a:t>
            </a:r>
            <a:r>
              <a:rPr lang="uk-UA" dirty="0" err="1"/>
              <a:t>противоречивого</a:t>
            </a:r>
            <a:r>
              <a:rPr lang="uk-UA" dirty="0"/>
              <a:t> </a:t>
            </a:r>
            <a:r>
              <a:rPr lang="uk-UA" dirty="0" err="1"/>
              <a:t>взаимодействия</a:t>
            </a:r>
            <a:r>
              <a:rPr lang="uk-UA" dirty="0"/>
              <a:t> </a:t>
            </a:r>
            <a:r>
              <a:rPr lang="uk-UA" dirty="0" err="1"/>
              <a:t>эндогенных</a:t>
            </a:r>
            <a:r>
              <a:rPr lang="uk-UA" dirty="0"/>
              <a:t> (</a:t>
            </a:r>
            <a:r>
              <a:rPr lang="uk-UA" dirty="0" err="1"/>
              <a:t>внутренне</a:t>
            </a:r>
            <a:r>
              <a:rPr lang="uk-UA" dirty="0"/>
              <a:t> </a:t>
            </a:r>
            <a:r>
              <a:rPr lang="uk-UA" dirty="0" err="1"/>
              <a:t>присущих</a:t>
            </a:r>
            <a:r>
              <a:rPr lang="uk-UA" dirty="0"/>
              <a:t> </a:t>
            </a:r>
            <a:r>
              <a:rPr lang="uk-UA" dirty="0" err="1"/>
              <a:t>данному</a:t>
            </a:r>
            <a:r>
              <a:rPr lang="uk-UA" dirty="0"/>
              <a:t> </a:t>
            </a:r>
            <a:r>
              <a:rPr lang="uk-UA" dirty="0" err="1"/>
              <a:t>процессу</a:t>
            </a:r>
            <a:r>
              <a:rPr lang="uk-UA" dirty="0"/>
              <a:t>) и </a:t>
            </a:r>
            <a:r>
              <a:rPr lang="uk-UA" dirty="0" err="1"/>
              <a:t>экзогенных</a:t>
            </a:r>
            <a:r>
              <a:rPr lang="uk-UA" dirty="0"/>
              <a:t> (</a:t>
            </a:r>
            <a:r>
              <a:rPr lang="uk-UA" dirty="0" err="1"/>
              <a:t>смежных</a:t>
            </a:r>
            <a:r>
              <a:rPr lang="uk-UA" dirty="0"/>
              <a:t> и </a:t>
            </a:r>
            <a:r>
              <a:rPr lang="uk-UA" dirty="0" err="1"/>
              <a:t>отдаленных</a:t>
            </a:r>
            <a:r>
              <a:rPr lang="uk-UA" dirty="0"/>
              <a:t>) </a:t>
            </a:r>
            <a:r>
              <a:rPr lang="uk-UA" dirty="0" err="1"/>
              <a:t>циклических</a:t>
            </a:r>
            <a:r>
              <a:rPr lang="uk-UA" dirty="0"/>
              <a:t> </a:t>
            </a:r>
            <a:r>
              <a:rPr lang="uk-UA" dirty="0" err="1"/>
              <a:t>колебаний</a:t>
            </a:r>
            <a:r>
              <a:rPr lang="uk-UA" dirty="0"/>
              <a:t> </a:t>
            </a:r>
            <a:r>
              <a:rPr lang="uk-UA" dirty="0" err="1"/>
              <a:t>процессов</a:t>
            </a:r>
            <a:r>
              <a:rPr lang="uk-UA" dirty="0"/>
              <a:t>.</a:t>
            </a:r>
          </a:p>
        </p:txBody>
      </p:sp>
      <p:pic>
        <p:nvPicPr>
          <p:cNvPr id="4" name="Рисунок 2" descr="ec-TEMPUS_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61938"/>
            <a:ext cx="1064999" cy="1078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5" descr="http://kpi.ua/files/iema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1938"/>
            <a:ext cx="1181100" cy="1078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12738"/>
            <a:ext cx="216217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5462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44792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Фазы циклов 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/>
          <a:lstStyle/>
          <a:p>
            <a:r>
              <a:rPr lang="uk-UA" dirty="0" err="1"/>
              <a:t>зарождение</a:t>
            </a:r>
            <a:r>
              <a:rPr lang="uk-UA" dirty="0"/>
              <a:t>, </a:t>
            </a:r>
            <a:endParaRPr lang="uk-UA" dirty="0" smtClean="0"/>
          </a:p>
          <a:p>
            <a:r>
              <a:rPr lang="uk-UA" dirty="0" err="1" smtClean="0"/>
              <a:t>развитие</a:t>
            </a:r>
            <a:r>
              <a:rPr lang="uk-UA" dirty="0"/>
              <a:t>, </a:t>
            </a:r>
            <a:endParaRPr lang="uk-UA" dirty="0" smtClean="0"/>
          </a:p>
          <a:p>
            <a:r>
              <a:rPr lang="uk-UA" dirty="0" err="1" smtClean="0"/>
              <a:t>распространение</a:t>
            </a:r>
            <a:r>
              <a:rPr lang="uk-UA" dirty="0"/>
              <a:t>, </a:t>
            </a:r>
            <a:endParaRPr lang="uk-UA" dirty="0" smtClean="0"/>
          </a:p>
          <a:p>
            <a:r>
              <a:rPr lang="uk-UA" dirty="0" err="1" smtClean="0"/>
              <a:t>зрелость</a:t>
            </a:r>
            <a:r>
              <a:rPr lang="uk-UA" dirty="0"/>
              <a:t>, </a:t>
            </a:r>
            <a:endParaRPr lang="uk-UA" dirty="0" smtClean="0"/>
          </a:p>
          <a:p>
            <a:r>
              <a:rPr lang="uk-UA" dirty="0" err="1" smtClean="0"/>
              <a:t>отмирание</a:t>
            </a:r>
            <a:r>
              <a:rPr lang="uk-UA" dirty="0"/>
              <a:t>.</a:t>
            </a:r>
          </a:p>
        </p:txBody>
      </p:sp>
      <p:pic>
        <p:nvPicPr>
          <p:cNvPr id="4" name="Рисунок 2" descr="ec-TEMPUS_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82642"/>
            <a:ext cx="1064999" cy="1078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5" descr="http://kpi.ua/files/iema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2642"/>
            <a:ext cx="1181100" cy="1078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33442"/>
            <a:ext cx="216217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9661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152128"/>
          </a:xfrm>
        </p:spPr>
        <p:txBody>
          <a:bodyPr/>
          <a:lstStyle/>
          <a:p>
            <a:r>
              <a:rPr lang="ru-RU" dirty="0" smtClean="0"/>
              <a:t>Виды циклов 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/>
          <a:lstStyle/>
          <a:p>
            <a:pPr lvl="0"/>
            <a:r>
              <a:rPr lang="uk-UA" dirty="0" err="1"/>
              <a:t>простые</a:t>
            </a:r>
            <a:r>
              <a:rPr lang="uk-UA" dirty="0"/>
              <a:t> </a:t>
            </a:r>
            <a:r>
              <a:rPr lang="uk-UA" dirty="0" err="1"/>
              <a:t>циклы</a:t>
            </a:r>
            <a:r>
              <a:rPr lang="uk-UA" dirty="0"/>
              <a:t>, </a:t>
            </a:r>
          </a:p>
          <a:p>
            <a:pPr lvl="0"/>
            <a:r>
              <a:rPr lang="uk-UA" dirty="0" err="1"/>
              <a:t>сложные</a:t>
            </a:r>
            <a:r>
              <a:rPr lang="uk-UA" dirty="0"/>
              <a:t> </a:t>
            </a:r>
            <a:r>
              <a:rPr lang="uk-UA" dirty="0" err="1"/>
              <a:t>циклы</a:t>
            </a:r>
            <a:r>
              <a:rPr lang="uk-UA" dirty="0"/>
              <a:t>, </a:t>
            </a:r>
          </a:p>
          <a:p>
            <a:pPr lvl="0"/>
            <a:r>
              <a:rPr lang="uk-UA" dirty="0" err="1"/>
              <a:t>множественные</a:t>
            </a:r>
            <a:r>
              <a:rPr lang="uk-UA" dirty="0"/>
              <a:t> </a:t>
            </a:r>
            <a:r>
              <a:rPr lang="uk-UA" dirty="0" err="1"/>
              <a:t>циклы</a:t>
            </a:r>
            <a:r>
              <a:rPr lang="uk-UA" dirty="0"/>
              <a:t>, </a:t>
            </a:r>
          </a:p>
          <a:p>
            <a:pPr lvl="0"/>
            <a:r>
              <a:rPr lang="uk-UA" dirty="0" err="1"/>
              <a:t>единичные</a:t>
            </a:r>
            <a:r>
              <a:rPr lang="uk-UA" dirty="0"/>
              <a:t> </a:t>
            </a:r>
            <a:r>
              <a:rPr lang="uk-UA" dirty="0" err="1"/>
              <a:t>циклы</a:t>
            </a:r>
            <a:r>
              <a:rPr lang="en-US" dirty="0"/>
              <a:t>,</a:t>
            </a:r>
            <a:endParaRPr lang="uk-UA" dirty="0"/>
          </a:p>
          <a:p>
            <a:r>
              <a:rPr lang="uk-UA" dirty="0"/>
              <a:t> </a:t>
            </a:r>
            <a:r>
              <a:rPr lang="uk-UA" dirty="0" err="1"/>
              <a:t>повторяющиеся</a:t>
            </a:r>
            <a:r>
              <a:rPr lang="uk-UA" dirty="0"/>
              <a:t> </a:t>
            </a:r>
            <a:r>
              <a:rPr lang="uk-UA" dirty="0" err="1"/>
              <a:t>циклы</a:t>
            </a:r>
            <a:r>
              <a:rPr lang="uk-UA" dirty="0"/>
              <a:t>.</a:t>
            </a:r>
          </a:p>
        </p:txBody>
      </p:sp>
      <p:pic>
        <p:nvPicPr>
          <p:cNvPr id="4" name="Рисунок 2" descr="ec-TEMPUS_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53" y="204118"/>
            <a:ext cx="1064999" cy="1078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5" descr="http://kpi.ua/files/iema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282" y="204118"/>
            <a:ext cx="1181100" cy="1078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50" y="254918"/>
            <a:ext cx="216217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76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err="1" smtClean="0"/>
              <a:t>Циклы</a:t>
            </a:r>
            <a:r>
              <a:rPr lang="uk-UA" dirty="0" smtClean="0"/>
              <a:t> по параметру </a:t>
            </a:r>
            <a:r>
              <a:rPr lang="uk-UA" dirty="0" err="1" smtClean="0"/>
              <a:t>экстремума</a:t>
            </a:r>
            <a:r>
              <a:rPr lang="uk-UA" dirty="0" smtClean="0"/>
              <a:t>: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/>
          <a:lstStyle/>
          <a:p>
            <a:r>
              <a:rPr lang="uk-UA" dirty="0"/>
              <a:t>без </a:t>
            </a:r>
            <a:r>
              <a:rPr lang="uk-UA" dirty="0" err="1"/>
              <a:t>выраженных</a:t>
            </a:r>
            <a:r>
              <a:rPr lang="uk-UA" dirty="0"/>
              <a:t> </a:t>
            </a:r>
            <a:r>
              <a:rPr lang="uk-UA" dirty="0" err="1" smtClean="0"/>
              <a:t>экстремумов</a:t>
            </a:r>
            <a:r>
              <a:rPr lang="uk-UA" dirty="0" smtClean="0"/>
              <a:t>,</a:t>
            </a:r>
          </a:p>
          <a:p>
            <a:r>
              <a:rPr lang="uk-UA" dirty="0"/>
              <a:t>цикл с одним </a:t>
            </a:r>
            <a:r>
              <a:rPr lang="uk-UA" dirty="0" err="1" smtClean="0"/>
              <a:t>экстремумом</a:t>
            </a:r>
            <a:r>
              <a:rPr lang="uk-UA" dirty="0" smtClean="0"/>
              <a:t>,</a:t>
            </a:r>
          </a:p>
          <a:p>
            <a:r>
              <a:rPr lang="uk-UA" dirty="0"/>
              <a:t>цикл с </a:t>
            </a:r>
            <a:r>
              <a:rPr lang="uk-UA" dirty="0" err="1"/>
              <a:t>многими</a:t>
            </a:r>
            <a:r>
              <a:rPr lang="uk-UA" dirty="0"/>
              <a:t> </a:t>
            </a:r>
            <a:r>
              <a:rPr lang="uk-UA" dirty="0" err="1" smtClean="0"/>
              <a:t>экстремумами</a:t>
            </a:r>
            <a:r>
              <a:rPr lang="uk-UA" dirty="0" smtClean="0"/>
              <a:t>.</a:t>
            </a:r>
            <a:endParaRPr lang="uk-UA" dirty="0"/>
          </a:p>
        </p:txBody>
      </p:sp>
      <p:pic>
        <p:nvPicPr>
          <p:cNvPr id="4" name="Рисунок 2" descr="ec-TEMPUS_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61938"/>
            <a:ext cx="1064999" cy="1078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5" descr="http://kpi.ua/files/iema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1938"/>
            <a:ext cx="1181100" cy="1078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12738"/>
            <a:ext cx="216217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9908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 понятием социальной эволюции связывают: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/>
          <a:lstStyle/>
          <a:p>
            <a:r>
              <a:rPr lang="uk-UA" dirty="0" err="1" smtClean="0"/>
              <a:t>постепенное</a:t>
            </a:r>
            <a:r>
              <a:rPr lang="uk-UA" dirty="0" smtClean="0"/>
              <a:t> </a:t>
            </a:r>
            <a:r>
              <a:rPr lang="uk-UA" dirty="0" err="1"/>
              <a:t>накопление</a:t>
            </a:r>
            <a:r>
              <a:rPr lang="uk-UA" dirty="0"/>
              <a:t> </a:t>
            </a:r>
            <a:r>
              <a:rPr lang="uk-UA" dirty="0" err="1"/>
              <a:t>изменений</a:t>
            </a:r>
            <a:r>
              <a:rPr lang="uk-UA" dirty="0"/>
              <a:t>;</a:t>
            </a:r>
          </a:p>
          <a:p>
            <a:r>
              <a:rPr lang="uk-UA" dirty="0" err="1" smtClean="0"/>
              <a:t>естественно</a:t>
            </a:r>
            <a:r>
              <a:rPr lang="uk-UA" dirty="0" smtClean="0"/>
              <a:t> </a:t>
            </a:r>
            <a:r>
              <a:rPr lang="uk-UA" dirty="0" err="1"/>
              <a:t>обусловленный</a:t>
            </a:r>
            <a:r>
              <a:rPr lang="uk-UA" dirty="0"/>
              <a:t> характер </a:t>
            </a:r>
            <a:r>
              <a:rPr lang="uk-UA" dirty="0" err="1"/>
              <a:t>этих</a:t>
            </a:r>
            <a:r>
              <a:rPr lang="uk-UA" dirty="0"/>
              <a:t> </a:t>
            </a:r>
            <a:r>
              <a:rPr lang="uk-UA" dirty="0" err="1"/>
              <a:t>изменений</a:t>
            </a:r>
            <a:r>
              <a:rPr lang="uk-UA" dirty="0"/>
              <a:t>;</a:t>
            </a:r>
          </a:p>
          <a:p>
            <a:r>
              <a:rPr lang="uk-UA" dirty="0" err="1" smtClean="0"/>
              <a:t>органический</a:t>
            </a:r>
            <a:r>
              <a:rPr lang="uk-UA" dirty="0" smtClean="0"/>
              <a:t> </a:t>
            </a:r>
            <a:r>
              <a:rPr lang="uk-UA" dirty="0"/>
              <a:t>характер </a:t>
            </a:r>
            <a:r>
              <a:rPr lang="uk-UA" dirty="0" err="1"/>
              <a:t>процессов</a:t>
            </a:r>
            <a:r>
              <a:rPr lang="uk-UA" dirty="0"/>
              <a:t>, </a:t>
            </a:r>
            <a:r>
              <a:rPr lang="uk-UA" dirty="0" err="1"/>
              <a:t>обусловливающий</a:t>
            </a:r>
            <a:r>
              <a:rPr lang="uk-UA" dirty="0"/>
              <a:t> </a:t>
            </a:r>
            <a:r>
              <a:rPr lang="uk-UA" dirty="0" err="1"/>
              <a:t>развитие</a:t>
            </a:r>
            <a:r>
              <a:rPr lang="uk-UA" dirty="0"/>
              <a:t> </a:t>
            </a:r>
            <a:r>
              <a:rPr lang="uk-UA" dirty="0" err="1"/>
              <a:t>всех</a:t>
            </a:r>
            <a:r>
              <a:rPr lang="uk-UA" dirty="0"/>
              <a:t> </a:t>
            </a:r>
            <a:r>
              <a:rPr lang="uk-UA" dirty="0" err="1"/>
              <a:t>процессов</a:t>
            </a:r>
            <a:r>
              <a:rPr lang="uk-UA" dirty="0"/>
              <a:t> на </a:t>
            </a:r>
            <a:r>
              <a:rPr lang="uk-UA" dirty="0" err="1"/>
              <a:t>основе</a:t>
            </a:r>
            <a:r>
              <a:rPr lang="uk-UA" dirty="0"/>
              <a:t> </a:t>
            </a:r>
            <a:r>
              <a:rPr lang="uk-UA" dirty="0" err="1"/>
              <a:t>естественных</a:t>
            </a:r>
            <a:r>
              <a:rPr lang="uk-UA" dirty="0"/>
              <a:t> </a:t>
            </a:r>
            <a:r>
              <a:rPr lang="uk-UA" dirty="0" err="1"/>
              <a:t>функциональных</a:t>
            </a:r>
            <a:r>
              <a:rPr lang="uk-UA" dirty="0"/>
              <a:t> </a:t>
            </a:r>
            <a:r>
              <a:rPr lang="uk-UA" dirty="0" err="1"/>
              <a:t>взаимосвязей</a:t>
            </a:r>
            <a:r>
              <a:rPr lang="uk-UA" dirty="0"/>
              <a:t>;</a:t>
            </a:r>
          </a:p>
          <a:p>
            <a:endParaRPr lang="uk-UA" dirty="0"/>
          </a:p>
        </p:txBody>
      </p:sp>
      <p:pic>
        <p:nvPicPr>
          <p:cNvPr id="4" name="Рисунок 2" descr="ec-TEMPUS_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61938"/>
            <a:ext cx="1064999" cy="1078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5" descr="http://kpi.ua/files/iema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1938"/>
            <a:ext cx="1181100" cy="1078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12738"/>
            <a:ext cx="216217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4350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rmAutofit/>
          </a:bodyPr>
          <a:lstStyle/>
          <a:p>
            <a:r>
              <a:rPr lang="uk-UA" sz="2800" dirty="0"/>
              <a:t>С </a:t>
            </a:r>
            <a:r>
              <a:rPr lang="uk-UA" sz="2800" dirty="0" err="1"/>
              <a:t>понятием</a:t>
            </a:r>
            <a:r>
              <a:rPr lang="uk-UA" sz="2800" dirty="0"/>
              <a:t> </a:t>
            </a:r>
            <a:r>
              <a:rPr lang="uk-UA" sz="2800" dirty="0" err="1"/>
              <a:t>социальной</a:t>
            </a:r>
            <a:r>
              <a:rPr lang="uk-UA" sz="2800" dirty="0"/>
              <a:t> </a:t>
            </a:r>
            <a:r>
              <a:rPr lang="uk-UA" sz="2800" dirty="0" err="1"/>
              <a:t>революции</a:t>
            </a:r>
            <a:r>
              <a:rPr lang="uk-UA" sz="2800" dirty="0"/>
              <a:t> </a:t>
            </a:r>
            <a:r>
              <a:rPr lang="uk-UA" sz="2800" dirty="0" err="1" smtClean="0"/>
              <a:t>связывают</a:t>
            </a:r>
            <a:r>
              <a:rPr lang="uk-UA" sz="2800" dirty="0" smtClean="0"/>
              <a:t>: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733875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• </a:t>
            </a:r>
            <a:r>
              <a:rPr lang="uk-UA" dirty="0" err="1"/>
              <a:t>относительно</a:t>
            </a:r>
            <a:r>
              <a:rPr lang="uk-UA" dirty="0"/>
              <a:t> </a:t>
            </a:r>
            <a:r>
              <a:rPr lang="uk-UA" dirty="0" err="1"/>
              <a:t>быстрые</a:t>
            </a:r>
            <a:r>
              <a:rPr lang="uk-UA" dirty="0"/>
              <a:t> </a:t>
            </a:r>
            <a:r>
              <a:rPr lang="uk-UA" dirty="0" err="1"/>
              <a:t>изменения</a:t>
            </a:r>
            <a:r>
              <a:rPr lang="uk-UA" dirty="0"/>
              <a:t>;</a:t>
            </a:r>
          </a:p>
          <a:p>
            <a:pPr marL="0" indent="0">
              <a:buNone/>
            </a:pPr>
            <a:r>
              <a:rPr lang="uk-UA" dirty="0"/>
              <a:t>• с </a:t>
            </a:r>
            <a:r>
              <a:rPr lang="uk-UA" dirty="0" err="1"/>
              <a:t>направляемые</a:t>
            </a:r>
            <a:r>
              <a:rPr lang="uk-UA" dirty="0"/>
              <a:t> </a:t>
            </a:r>
            <a:r>
              <a:rPr lang="uk-UA" dirty="0" err="1"/>
              <a:t>изменения</a:t>
            </a:r>
            <a:r>
              <a:rPr lang="uk-UA" dirty="0"/>
              <a:t> на </a:t>
            </a:r>
            <a:r>
              <a:rPr lang="uk-UA" dirty="0" err="1"/>
              <a:t>основе</a:t>
            </a:r>
            <a:r>
              <a:rPr lang="uk-UA" dirty="0"/>
              <a:t> </a:t>
            </a:r>
            <a:r>
              <a:rPr lang="uk-UA" dirty="0" err="1"/>
              <a:t>знания</a:t>
            </a:r>
            <a:r>
              <a:rPr lang="uk-UA" dirty="0"/>
              <a:t>;</a:t>
            </a:r>
          </a:p>
          <a:p>
            <a:pPr marL="0" indent="0">
              <a:buNone/>
            </a:pPr>
            <a:r>
              <a:rPr lang="uk-UA" dirty="0"/>
              <a:t>• </a:t>
            </a:r>
            <a:r>
              <a:rPr lang="uk-UA" dirty="0" err="1"/>
              <a:t>неорганический</a:t>
            </a:r>
            <a:r>
              <a:rPr lang="uk-UA" dirty="0"/>
              <a:t> характер </a:t>
            </a:r>
            <a:r>
              <a:rPr lang="uk-UA" dirty="0" err="1"/>
              <a:t>процессов</a:t>
            </a:r>
            <a:r>
              <a:rPr lang="uk-UA" dirty="0"/>
              <a:t>;</a:t>
            </a:r>
          </a:p>
          <a:p>
            <a:endParaRPr lang="uk-UA" dirty="0"/>
          </a:p>
        </p:txBody>
      </p:sp>
      <p:pic>
        <p:nvPicPr>
          <p:cNvPr id="4" name="Рисунок 2" descr="ec-TEMPUS_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61938"/>
            <a:ext cx="1064999" cy="1078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5" descr="http://kpi.ua/files/iema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1938"/>
            <a:ext cx="1181100" cy="1078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12738"/>
            <a:ext cx="216217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4960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Точки </a:t>
            </a:r>
            <a:r>
              <a:rPr lang="uk-UA" dirty="0" err="1"/>
              <a:t>зрения</a:t>
            </a:r>
            <a:r>
              <a:rPr lang="uk-UA" dirty="0"/>
              <a:t> на </a:t>
            </a:r>
            <a:r>
              <a:rPr lang="uk-UA" dirty="0" err="1"/>
              <a:t>процессы</a:t>
            </a:r>
            <a:r>
              <a:rPr lang="uk-UA" dirty="0"/>
              <a:t> </a:t>
            </a:r>
            <a:r>
              <a:rPr lang="uk-UA" dirty="0" err="1"/>
              <a:t>развития</a:t>
            </a:r>
            <a:r>
              <a:rPr lang="uk-UA" dirty="0"/>
              <a:t> </a:t>
            </a:r>
            <a:r>
              <a:rPr lang="uk-UA" dirty="0" err="1" smtClean="0"/>
              <a:t>общества</a:t>
            </a:r>
            <a:r>
              <a:rPr lang="uk-UA" dirty="0" smtClean="0"/>
              <a:t> 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3039616"/>
          </a:xfrm>
        </p:spPr>
        <p:txBody>
          <a:bodyPr/>
          <a:lstStyle/>
          <a:p>
            <a:r>
              <a:rPr lang="uk-UA" dirty="0" err="1"/>
              <a:t>линейно-восходящий</a:t>
            </a:r>
            <a:r>
              <a:rPr lang="uk-UA" dirty="0"/>
              <a:t> </a:t>
            </a:r>
            <a:r>
              <a:rPr lang="uk-UA" dirty="0" smtClean="0"/>
              <a:t>характер,</a:t>
            </a:r>
          </a:p>
          <a:p>
            <a:r>
              <a:rPr lang="uk-UA" dirty="0" err="1"/>
              <a:t>циклический</a:t>
            </a:r>
            <a:r>
              <a:rPr lang="uk-UA" dirty="0"/>
              <a:t>, </a:t>
            </a:r>
            <a:r>
              <a:rPr lang="uk-UA" dirty="0" err="1"/>
              <a:t>повторяющийся</a:t>
            </a:r>
            <a:r>
              <a:rPr lang="uk-UA" dirty="0"/>
              <a:t> </a:t>
            </a:r>
            <a:r>
              <a:rPr lang="uk-UA" dirty="0" smtClean="0"/>
              <a:t>характер,</a:t>
            </a:r>
          </a:p>
          <a:p>
            <a:r>
              <a:rPr lang="uk-UA" dirty="0" err="1" smtClean="0"/>
              <a:t>нелинейная</a:t>
            </a:r>
            <a:r>
              <a:rPr lang="uk-UA" dirty="0" smtClean="0"/>
              <a:t> </a:t>
            </a:r>
            <a:r>
              <a:rPr lang="uk-UA" dirty="0"/>
              <a:t>схема </a:t>
            </a:r>
            <a:r>
              <a:rPr lang="uk-UA" dirty="0" err="1"/>
              <a:t>представления</a:t>
            </a:r>
            <a:r>
              <a:rPr lang="uk-UA" dirty="0"/>
              <a:t> </a:t>
            </a:r>
            <a:r>
              <a:rPr lang="uk-UA" dirty="0" err="1"/>
              <a:t>социальных</a:t>
            </a:r>
            <a:r>
              <a:rPr lang="uk-UA" dirty="0"/>
              <a:t> </a:t>
            </a:r>
            <a:r>
              <a:rPr lang="uk-UA" dirty="0" err="1"/>
              <a:t>изменений</a:t>
            </a:r>
            <a:r>
              <a:rPr lang="uk-UA" dirty="0"/>
              <a:t> </a:t>
            </a:r>
            <a:r>
              <a:rPr lang="uk-UA" dirty="0" err="1"/>
              <a:t>возникла</a:t>
            </a:r>
            <a:r>
              <a:rPr lang="uk-UA" dirty="0"/>
              <a:t> в </a:t>
            </a:r>
            <a:r>
              <a:rPr lang="uk-UA" dirty="0" err="1"/>
              <a:t>результате</a:t>
            </a:r>
            <a:r>
              <a:rPr lang="uk-UA" dirty="0"/>
              <a:t> критики </a:t>
            </a:r>
            <a:r>
              <a:rPr lang="uk-UA" dirty="0" err="1"/>
              <a:t>линейной</a:t>
            </a:r>
            <a:r>
              <a:rPr lang="uk-UA" dirty="0"/>
              <a:t> </a:t>
            </a:r>
            <a:r>
              <a:rPr lang="uk-UA" dirty="0" err="1" smtClean="0"/>
              <a:t>схемы</a:t>
            </a:r>
            <a:r>
              <a:rPr lang="uk-UA" dirty="0" smtClean="0"/>
              <a:t>.</a:t>
            </a:r>
            <a:endParaRPr lang="uk-UA" dirty="0"/>
          </a:p>
        </p:txBody>
      </p:sp>
      <p:pic>
        <p:nvPicPr>
          <p:cNvPr id="4" name="Рисунок 2" descr="ec-TEMPUS_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61938"/>
            <a:ext cx="1064999" cy="1078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5" descr="http://kpi.ua/files/iema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1938"/>
            <a:ext cx="1181100" cy="1078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12738"/>
            <a:ext cx="216217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9309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1670" y="1556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err="1" smtClean="0"/>
              <a:t>Формы</a:t>
            </a:r>
            <a:r>
              <a:rPr lang="uk-UA" dirty="0" smtClean="0"/>
              <a:t> </a:t>
            </a:r>
            <a:r>
              <a:rPr lang="uk-UA" dirty="0" err="1"/>
              <a:t>циклических</a:t>
            </a:r>
            <a:r>
              <a:rPr lang="uk-UA" dirty="0"/>
              <a:t> </a:t>
            </a:r>
            <a:r>
              <a:rPr lang="uk-UA" dirty="0" err="1" smtClean="0"/>
              <a:t>процессов</a:t>
            </a:r>
            <a:r>
              <a:rPr lang="uk-UA" dirty="0" smtClean="0"/>
              <a:t> 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327648"/>
          </a:xfrm>
        </p:spPr>
        <p:txBody>
          <a:bodyPr/>
          <a:lstStyle/>
          <a:p>
            <a:r>
              <a:rPr lang="uk-UA" dirty="0" err="1" smtClean="0"/>
              <a:t>маятниковые</a:t>
            </a:r>
            <a:r>
              <a:rPr lang="uk-UA" dirty="0" smtClean="0"/>
              <a:t> </a:t>
            </a:r>
            <a:r>
              <a:rPr lang="uk-UA" dirty="0" err="1" smtClean="0"/>
              <a:t>изменения</a:t>
            </a:r>
            <a:r>
              <a:rPr lang="uk-UA" dirty="0" smtClean="0"/>
              <a:t>,</a:t>
            </a:r>
          </a:p>
          <a:p>
            <a:r>
              <a:rPr lang="ru-RU" dirty="0"/>
              <a:t>в</a:t>
            </a:r>
            <a:r>
              <a:rPr lang="ru-RU" dirty="0" smtClean="0"/>
              <a:t>олновые процессы,</a:t>
            </a:r>
          </a:p>
          <a:p>
            <a:r>
              <a:rPr lang="uk-UA" dirty="0" err="1" smtClean="0"/>
              <a:t>спиралевидныепроцессы</a:t>
            </a:r>
            <a:r>
              <a:rPr lang="uk-UA" dirty="0" smtClean="0"/>
              <a:t>.</a:t>
            </a:r>
            <a:endParaRPr lang="uk-UA" dirty="0"/>
          </a:p>
        </p:txBody>
      </p:sp>
      <p:pic>
        <p:nvPicPr>
          <p:cNvPr id="4" name="Рисунок 2" descr="ec-TEMPUS_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61938"/>
            <a:ext cx="1064999" cy="1078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5" descr="http://kpi.ua/files/iema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1938"/>
            <a:ext cx="1181100" cy="1078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12738"/>
            <a:ext cx="216217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1036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</TotalTime>
  <Words>373</Words>
  <Application>Microsoft Office PowerPoint</Application>
  <PresentationFormat>Экран (4:3)</PresentationFormat>
  <Paragraphs>59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  Циклічні процеси розвитку Суспільства</vt:lpstr>
      <vt:lpstr>Презентация PowerPoint</vt:lpstr>
      <vt:lpstr> Фазы циклов :</vt:lpstr>
      <vt:lpstr>Виды циклов :</vt:lpstr>
      <vt:lpstr>Циклы по параметру экстремума: </vt:lpstr>
      <vt:lpstr>С понятием социальной эволюции связывают:</vt:lpstr>
      <vt:lpstr>С понятием социальной революции связывают:</vt:lpstr>
      <vt:lpstr>Точки зрения на процессы развития общества :</vt:lpstr>
      <vt:lpstr>Формы циклических процессов :</vt:lpstr>
      <vt:lpstr>Презентация PowerPoint</vt:lpstr>
      <vt:lpstr>Факторы социальных изменений:</vt:lpstr>
      <vt:lpstr>К социальным изменениям относятся сдвиги в социальной структуре:</vt:lpstr>
      <vt:lpstr>К социальным изменениям относятся также культурные изменения:</vt:lpstr>
      <vt:lpstr>Социальному развитию присущи:</vt:lpstr>
      <vt:lpstr>Критерии прогрессивности общества: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Реферат з дисципліни: “Основи сталого розвитку” на тему “Циклічні процеси розвитку Суспільства”</dc:title>
  <dc:creator>Alexandr</dc:creator>
  <cp:lastModifiedBy>Alexandr</cp:lastModifiedBy>
  <cp:revision>9</cp:revision>
  <dcterms:created xsi:type="dcterms:W3CDTF">2014-12-05T09:32:44Z</dcterms:created>
  <dcterms:modified xsi:type="dcterms:W3CDTF">2014-12-14T23:43:40Z</dcterms:modified>
</cp:coreProperties>
</file>